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57" r:id="rId3"/>
    <p:sldId id="290" r:id="rId4"/>
    <p:sldId id="287" r:id="rId5"/>
    <p:sldId id="294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4E07"/>
    <a:srgbClr val="FF0066"/>
    <a:srgbClr val="261175"/>
    <a:srgbClr val="556A6B"/>
    <a:srgbClr val="421C5E"/>
    <a:srgbClr val="48595A"/>
    <a:srgbClr val="220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 sz="1800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Текст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800" dirty="0"/>
          </a:p>
        </p:txBody>
      </p:sp>
      <p:sp>
        <p:nvSpPr>
          <p:cNvPr id="11" name="Полилиния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12" name="Полилиния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6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800" dirty="0"/>
          </a:p>
        </p:txBody>
      </p:sp>
      <p:sp>
        <p:nvSpPr>
          <p:cNvPr id="8" name="Полилиния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9" name="Полилиния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10" name="Полилиния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31.10.2017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9A3335-6331-4872-A8B7-ECD55539F4D0}" type="datetimeFigureOut">
              <a:rPr lang="ru-RU" smtClean="0"/>
              <a:pPr/>
              <a:t>31.10.2017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15" y="1349967"/>
            <a:ext cx="1952086" cy="43420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00050" y="3588720"/>
            <a:ext cx="9287006" cy="1323107"/>
          </a:xfrm>
        </p:spPr>
        <p:txBody>
          <a:bodyPr>
            <a:normAutofit fontScale="90000"/>
          </a:bodyPr>
          <a:lstStyle/>
          <a:p>
            <a:pPr>
              <a:spcBef>
                <a:spcPts val="1"/>
              </a:spcBef>
            </a:pP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-</a:t>
            </a:r>
            <a:r>
              <a:rPr lang="ru-RU" sz="3600" dirty="0" err="1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Дермальные</a:t>
            </a: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 филлеры </a:t>
            </a:r>
            <a:b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-</a:t>
            </a:r>
            <a:r>
              <a:rPr lang="ru-RU" sz="3600" dirty="0" err="1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Биоревитализанты</a:t>
            </a: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b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-</a:t>
            </a:r>
            <a:r>
              <a:rPr lang="ru-RU" sz="3600" dirty="0" err="1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Мезотерапевтические</a:t>
            </a: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b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ru-RU" sz="3600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lang="ru-RU" sz="3600" dirty="0" err="1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репаранты</a:t>
            </a:r>
            <a:endParaRPr lang="ru-RU" sz="3600" dirty="0">
              <a:ln/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668" y="726912"/>
            <a:ext cx="1917424" cy="43773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718" y="1829603"/>
            <a:ext cx="1796036" cy="40930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80" y="2482055"/>
            <a:ext cx="1762456" cy="392025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EDA432C-985F-4010-8873-49F715246E54}"/>
              </a:ext>
            </a:extLst>
          </p:cNvPr>
          <p:cNvSpPr/>
          <p:nvPr/>
        </p:nvSpPr>
        <p:spPr>
          <a:xfrm>
            <a:off x="2651986" y="948809"/>
            <a:ext cx="31678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u="sng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Q</a:t>
            </a:r>
            <a:r>
              <a:rPr lang="en-US" sz="6600" u="sng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UEEN</a:t>
            </a:r>
            <a:endParaRPr lang="ru-RU" sz="6600" u="sng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C69982-0C0D-4420-94F4-4A48819B6F4F}"/>
              </a:ext>
            </a:extLst>
          </p:cNvPr>
          <p:cNvSpPr/>
          <p:nvPr/>
        </p:nvSpPr>
        <p:spPr>
          <a:xfrm>
            <a:off x="280175" y="6056717"/>
            <a:ext cx="55396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/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производство RENO MED SARL., Франция</a:t>
            </a:r>
          </a:p>
        </p:txBody>
      </p:sp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BA6E26-B82F-4DA5-8423-1702C34303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02" y="3959960"/>
            <a:ext cx="1189330" cy="254101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30977C-8D2A-4662-88F7-FB5500EEA4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766" y="3611067"/>
            <a:ext cx="1136514" cy="2541018"/>
          </a:xfrm>
          <a:prstGeom prst="rect">
            <a:avLst/>
          </a:prstGeom>
        </p:spPr>
      </p:pic>
      <p:pic>
        <p:nvPicPr>
          <p:cNvPr id="6" name="Picture 2" descr="C:\Users\90C5~1\AppData\Local\Temp\Rar$DIa0.556\Queen-3.png">
            <a:extLst>
              <a:ext uri="{FF2B5EF4-FFF2-40B4-BE49-F238E27FC236}">
                <a16:creationId xmlns:a16="http://schemas.microsoft.com/office/drawing/2014/main" id="{90604114-1B3E-431B-888A-9A4658BF5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7" y="3867809"/>
            <a:ext cx="1134817" cy="25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9B77584-A2AB-4520-9459-6A9C2D4807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453" y="3872789"/>
            <a:ext cx="1191966" cy="254665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98EF235-7FB5-40D9-80F0-4E5DF42351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438" y="4009913"/>
            <a:ext cx="1117468" cy="254665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C99C984-9CA0-42B3-9A7A-3AB83E9B6E5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075" y="3244298"/>
            <a:ext cx="1301862" cy="28185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AD31564-E4AB-4CB2-9D3A-5ED559B4448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156" y="3592654"/>
            <a:ext cx="1125755" cy="25700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0DB7C59-85FD-4140-8A86-549B426D24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487" y="4047770"/>
            <a:ext cx="1161937" cy="258451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EF4695A-5156-4D10-B502-1A3680512A4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284" y="3822836"/>
            <a:ext cx="1134986" cy="2586573"/>
          </a:xfrm>
          <a:prstGeom prst="rect">
            <a:avLst/>
          </a:prstGeom>
        </p:spPr>
      </p:pic>
      <p:sp>
        <p:nvSpPr>
          <p:cNvPr id="17" name="Заголовок 16">
            <a:extLst>
              <a:ext uri="{FF2B5EF4-FFF2-40B4-BE49-F238E27FC236}">
                <a16:creationId xmlns:a16="http://schemas.microsoft.com/office/drawing/2014/main" id="{416835B6-B299-429F-AB5A-E5C866B5A7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9254" y="779016"/>
            <a:ext cx="10233657" cy="122983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br>
              <a:rPr lang="ru-RU" sz="34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</a:br>
            <a:br>
              <a:rPr lang="ru-RU" sz="34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</a:br>
            <a:r>
              <a:rPr lang="ru-RU" sz="28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Филлеры и Биоревитализанты </a:t>
            </a:r>
            <a:r>
              <a:rPr lang="en-US" sz="2800" u="sng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QUEEN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 в шприцах </a:t>
            </a:r>
            <a:br>
              <a:rPr lang="ru-RU" sz="3400" b="1" dirty="0">
                <a:ln/>
                <a:solidFill>
                  <a:srgbClr val="C00000"/>
                </a:solidFill>
              </a:rPr>
            </a:br>
            <a:endParaRPr lang="ru-RU" sz="3400" b="1" dirty="0">
              <a:ln/>
              <a:solidFill>
                <a:srgbClr val="C00000"/>
              </a:solidFill>
            </a:endParaRPr>
          </a:p>
        </p:txBody>
      </p:sp>
      <p:pic>
        <p:nvPicPr>
          <p:cNvPr id="20" name="Picture 2" descr="F:\фото препаратов\Queen-9.png">
            <a:extLst>
              <a:ext uri="{FF2B5EF4-FFF2-40B4-BE49-F238E27FC236}">
                <a16:creationId xmlns:a16="http://schemas.microsoft.com/office/drawing/2014/main" id="{19E35BC9-42EB-4EB2-B971-70C6EF82D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413" y="4009913"/>
            <a:ext cx="1155592" cy="25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F:\фото препаратов\Queen-10.png">
            <a:extLst>
              <a:ext uri="{FF2B5EF4-FFF2-40B4-BE49-F238E27FC236}">
                <a16:creationId xmlns:a16="http://schemas.microsoft.com/office/drawing/2014/main" id="{AC6EBC65-01F2-4693-AAB6-4BD51EE35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800" y="3592654"/>
            <a:ext cx="1155600" cy="251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F:\фото препаратов\Queen-11.png">
            <a:extLst>
              <a:ext uri="{FF2B5EF4-FFF2-40B4-BE49-F238E27FC236}">
                <a16:creationId xmlns:a16="http://schemas.microsoft.com/office/drawing/2014/main" id="{4115758B-15D0-479A-BBB0-7804A2ED4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853" y="3849396"/>
            <a:ext cx="1187252" cy="25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A45AED6-92B2-4A13-B4E2-DE937D6CEB4A}"/>
              </a:ext>
            </a:extLst>
          </p:cNvPr>
          <p:cNvSpPr/>
          <p:nvPr/>
        </p:nvSpPr>
        <p:spPr>
          <a:xfrm>
            <a:off x="1621298" y="1741004"/>
            <a:ext cx="8903599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ru-RU" sz="2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ПРИ ПОКУПКЕ ОТ </a:t>
            </a:r>
            <a:r>
              <a:rPr lang="ru-RU" sz="4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2</a:t>
            </a:r>
            <a:r>
              <a:rPr lang="ru-RU" sz="2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Х</a:t>
            </a:r>
            <a:r>
              <a:rPr lang="ru-RU" sz="25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УПАКОВОК</a:t>
            </a:r>
            <a:r>
              <a:rPr lang="en-US" sz="2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ru-RU" sz="2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СКИДКА </a:t>
            </a:r>
            <a:r>
              <a:rPr lang="ru-RU" sz="44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20%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5BB8C45-160F-474D-838A-10DB509ED1C7}"/>
              </a:ext>
            </a:extLst>
          </p:cNvPr>
          <p:cNvSpPr/>
          <p:nvPr/>
        </p:nvSpPr>
        <p:spPr>
          <a:xfrm>
            <a:off x="508625" y="267053"/>
            <a:ext cx="11461792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Специальные предложения</a:t>
            </a:r>
            <a:r>
              <a:rPr lang="en-US" sz="37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 “WELCOME START” </a:t>
            </a:r>
            <a:endParaRPr lang="ru-RU" sz="3700" dirty="0">
              <a:solidFill>
                <a:schemeClr val="tx1">
                  <a:lumMod val="75000"/>
                </a:schemeClr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31117" y="3033631"/>
            <a:ext cx="5062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Century Gothic" panose="020B0502020202020204" pitchFamily="34" charset="0"/>
              </a:rPr>
              <a:t>Биоревитализанты от </a:t>
            </a:r>
            <a:r>
              <a:rPr lang="ru-RU" sz="2400" dirty="0">
                <a:solidFill>
                  <a:srgbClr val="C00000"/>
                </a:solidFill>
                <a:latin typeface="Century Gothic" panose="020B0502020202020204" pitchFamily="34" charset="0"/>
              </a:rPr>
              <a:t>2300</a:t>
            </a:r>
            <a:r>
              <a:rPr lang="ru-RU" dirty="0">
                <a:solidFill>
                  <a:srgbClr val="C00000"/>
                </a:solidFill>
                <a:latin typeface="Century Gothic" panose="020B0502020202020204" pitchFamily="34" charset="0"/>
              </a:rPr>
              <a:t> р. – </a:t>
            </a:r>
            <a:r>
              <a:rPr lang="ru-RU" sz="2800" dirty="0">
                <a:solidFill>
                  <a:srgbClr val="C00000"/>
                </a:solidFill>
                <a:latin typeface="Century Gothic" panose="020B0502020202020204" pitchFamily="34" charset="0"/>
              </a:rPr>
              <a:t>1840</a:t>
            </a:r>
            <a:r>
              <a:rPr lang="ru-RU" sz="2400" dirty="0">
                <a:solidFill>
                  <a:srgbClr val="C00000"/>
                </a:solidFill>
                <a:latin typeface="Century Gothic" panose="020B0502020202020204" pitchFamily="34" charset="0"/>
              </a:rPr>
              <a:t>р</a:t>
            </a:r>
            <a:r>
              <a:rPr lang="ru-RU" dirty="0">
                <a:solidFill>
                  <a:srgbClr val="C00000"/>
                </a:solidFill>
                <a:latin typeface="Century Gothic" panose="020B0502020202020204" pitchFamily="34" charset="0"/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246626" y="2604946"/>
            <a:ext cx="39453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Century Gothic" panose="020B0502020202020204" pitchFamily="34" charset="0"/>
              </a:rPr>
              <a:t>Филлеры от </a:t>
            </a:r>
            <a:r>
              <a:rPr lang="ru-RU" sz="2400" dirty="0">
                <a:solidFill>
                  <a:srgbClr val="C00000"/>
                </a:solidFill>
                <a:latin typeface="Century Gothic" panose="020B0502020202020204" pitchFamily="34" charset="0"/>
              </a:rPr>
              <a:t>3500</a:t>
            </a:r>
            <a:r>
              <a:rPr lang="ru-RU" dirty="0">
                <a:solidFill>
                  <a:srgbClr val="C00000"/>
                </a:solidFill>
                <a:latin typeface="Century Gothic" panose="020B0502020202020204" pitchFamily="34" charset="0"/>
              </a:rPr>
              <a:t> р. - </a:t>
            </a:r>
            <a:r>
              <a:rPr lang="ru-RU" sz="2800" dirty="0">
                <a:solidFill>
                  <a:srgbClr val="C00000"/>
                </a:solidFill>
                <a:latin typeface="Century Gothic" panose="020B0502020202020204" pitchFamily="34" charset="0"/>
              </a:rPr>
              <a:t>2800</a:t>
            </a:r>
            <a:r>
              <a:rPr lang="ru-RU" sz="2400" dirty="0">
                <a:solidFill>
                  <a:srgbClr val="C00000"/>
                </a:solidFill>
                <a:latin typeface="Century Gothic" panose="020B0502020202020204" pitchFamily="34" charset="0"/>
              </a:rPr>
              <a:t>р</a:t>
            </a:r>
            <a:r>
              <a:rPr lang="ru-RU" dirty="0">
                <a:solidFill>
                  <a:srgbClr val="C00000"/>
                </a:solidFill>
                <a:latin typeface="Century Gothic" panose="020B0502020202020204" pitchFamily="34" charset="0"/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9659436" y="2750944"/>
            <a:ext cx="865461" cy="28013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9674353" y="2761487"/>
            <a:ext cx="862736" cy="28067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625277" y="3182659"/>
            <a:ext cx="865461" cy="28013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9640194" y="3193202"/>
            <a:ext cx="862736" cy="28067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45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114A4D-6595-466E-8D48-6FD49F0FAC8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87111" y="1746246"/>
            <a:ext cx="4979821" cy="695325"/>
          </a:xfrm>
        </p:spPr>
        <p:txBody>
          <a:bodyPr>
            <a:noAutofit/>
          </a:bodyPr>
          <a:lstStyle/>
          <a:p>
            <a:pPr algn="ctr"/>
            <a:r>
              <a:rPr lang="ru-RU" dirty="0" err="1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Биоревитализанты</a:t>
            </a:r>
            <a:r>
              <a:rPr lang="ru-RU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u="sng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Queen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endParaRPr lang="ru-RU" dirty="0">
              <a:solidFill>
                <a:schemeClr val="tx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BF6807-7D22-4DA0-B382-675F5E6C37B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645434" y="5135483"/>
            <a:ext cx="6242997" cy="11461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ПРИ ПОКУПКЕ ОТ </a:t>
            </a:r>
            <a:r>
              <a:rPr lang="ru-RU" sz="48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3</a:t>
            </a:r>
            <a:r>
              <a:rPr lang="ru-RU" sz="32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Х ФЛАКОНОВ</a:t>
            </a:r>
            <a:r>
              <a:rPr lang="en-US" sz="3200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ru-RU" sz="32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СКИДКА </a:t>
            </a:r>
            <a:r>
              <a:rPr lang="ru-RU" sz="4400" dirty="0">
                <a:ln/>
                <a:solidFill>
                  <a:srgbClr val="C00000"/>
                </a:solidFill>
                <a:latin typeface="Century Gothic" panose="020B0502020202020204" pitchFamily="34" charset="0"/>
              </a:rPr>
              <a:t>20%</a:t>
            </a:r>
          </a:p>
        </p:txBody>
      </p:sp>
      <p:pic>
        <p:nvPicPr>
          <p:cNvPr id="4" name="Picture 2" descr="C:\Users\90C5~1\AppData\Local\Temp\Rar$DIa0.208\bottleQueen-01.png">
            <a:extLst>
              <a:ext uri="{FF2B5EF4-FFF2-40B4-BE49-F238E27FC236}">
                <a16:creationId xmlns:a16="http://schemas.microsoft.com/office/drawing/2014/main" id="{7BC21833-1B20-4FFD-9FB0-971E54514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72" y="2301449"/>
            <a:ext cx="1191392" cy="190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90C5~1\AppData\Local\Temp\Rar$DIa0.529\bottleQueen-02.png">
            <a:extLst>
              <a:ext uri="{FF2B5EF4-FFF2-40B4-BE49-F238E27FC236}">
                <a16:creationId xmlns:a16="http://schemas.microsoft.com/office/drawing/2014/main" id="{BC090586-65AE-4D21-BE45-ABC11AA36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861" y="2151656"/>
            <a:ext cx="1052787" cy="168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90C5~1\AppData\Local\Temp\Rar$DIa0.151\bottleQueen-03.png">
            <a:extLst>
              <a:ext uri="{FF2B5EF4-FFF2-40B4-BE49-F238E27FC236}">
                <a16:creationId xmlns:a16="http://schemas.microsoft.com/office/drawing/2014/main" id="{74DEFC9D-33D4-4F26-A25E-3EDD0A056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720" y="2301449"/>
            <a:ext cx="1213422" cy="194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90C5~1\AppData\Local\Temp\Rar$DIa0.424\bottleQueen-04.png">
            <a:extLst>
              <a:ext uri="{FF2B5EF4-FFF2-40B4-BE49-F238E27FC236}">
                <a16:creationId xmlns:a16="http://schemas.microsoft.com/office/drawing/2014/main" id="{2C4DB971-F588-49DD-86FB-4CBC620E9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880" y="2222130"/>
            <a:ext cx="1051639" cy="168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2F0C952-6BAB-4599-9699-E28E555FCC31}"/>
              </a:ext>
            </a:extLst>
          </p:cNvPr>
          <p:cNvSpPr txBox="1">
            <a:spLocks/>
          </p:cNvSpPr>
          <p:nvPr/>
        </p:nvSpPr>
        <p:spPr>
          <a:xfrm>
            <a:off x="6951031" y="1280295"/>
            <a:ext cx="4231320" cy="6956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dirty="0">
              <a:solidFill>
                <a:schemeClr val="tx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Picture 2" descr="C:\Users\90C5~1\AppData\Local\Temp\Rar$DIa0.849\bottleQueen-05.png">
            <a:extLst>
              <a:ext uri="{FF2B5EF4-FFF2-40B4-BE49-F238E27FC236}">
                <a16:creationId xmlns:a16="http://schemas.microsoft.com/office/drawing/2014/main" id="{FA02F943-EBE0-48CF-9767-857AC23B5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440" y="2239467"/>
            <a:ext cx="1053012" cy="168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90C5~1\AppData\Local\Temp\Rar$DIa0.626\bottleQueen-06.png">
            <a:extLst>
              <a:ext uri="{FF2B5EF4-FFF2-40B4-BE49-F238E27FC236}">
                <a16:creationId xmlns:a16="http://schemas.microsoft.com/office/drawing/2014/main" id="{8156DB6B-0780-4015-850A-47C2D9D3B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114" y="2328722"/>
            <a:ext cx="1224506" cy="195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90C5~1\AppData\Local\Temp\Rar$DIa0.136\bottleQueen-07.png">
            <a:extLst>
              <a:ext uri="{FF2B5EF4-FFF2-40B4-BE49-F238E27FC236}">
                <a16:creationId xmlns:a16="http://schemas.microsoft.com/office/drawing/2014/main" id="{28291103-051C-42A8-8105-C2FEC16CD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594" y="2239000"/>
            <a:ext cx="1042163" cy="166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90C5~1\AppData\Local\Temp\Rar$DIa0.479\bottleQueen-08.png">
            <a:extLst>
              <a:ext uri="{FF2B5EF4-FFF2-40B4-BE49-F238E27FC236}">
                <a16:creationId xmlns:a16="http://schemas.microsoft.com/office/drawing/2014/main" id="{2F7E7CE8-90DD-41F6-8384-9353B39ED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69" y="2290427"/>
            <a:ext cx="1220310" cy="195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9BE14BD7-9D83-4557-883B-D86666692DDD}"/>
              </a:ext>
            </a:extLst>
          </p:cNvPr>
          <p:cNvSpPr txBox="1">
            <a:spLocks/>
          </p:cNvSpPr>
          <p:nvPr/>
        </p:nvSpPr>
        <p:spPr>
          <a:xfrm>
            <a:off x="6314633" y="1750770"/>
            <a:ext cx="5441716" cy="6953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err="1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Мезорепаранты</a:t>
            </a:r>
            <a:r>
              <a:rPr lang="ru-RU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en-US" u="sng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  <a:t>Queen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endParaRPr lang="ru-RU" dirty="0">
              <a:solidFill>
                <a:schemeClr val="tx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078BFE9-3BBC-4E98-8A81-096C3E6A1B1C}"/>
              </a:ext>
            </a:extLst>
          </p:cNvPr>
          <p:cNvSpPr/>
          <p:nvPr/>
        </p:nvSpPr>
        <p:spPr>
          <a:xfrm>
            <a:off x="8552367" y="4509601"/>
            <a:ext cx="1525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14E07"/>
                </a:solidFill>
                <a:latin typeface="Century Gothic" panose="020B0502020202020204" pitchFamily="34" charset="0"/>
              </a:rPr>
              <a:t>От </a:t>
            </a:r>
            <a:r>
              <a:rPr lang="ru-RU" sz="2400" dirty="0">
                <a:solidFill>
                  <a:srgbClr val="614E07"/>
                </a:solidFill>
                <a:latin typeface="Century Gothic" panose="020B0502020202020204" pitchFamily="34" charset="0"/>
              </a:rPr>
              <a:t>1100</a:t>
            </a:r>
            <a:r>
              <a:rPr lang="ru-RU" dirty="0">
                <a:solidFill>
                  <a:srgbClr val="614E07"/>
                </a:solidFill>
                <a:latin typeface="Century Gothic" panose="020B0502020202020204" pitchFamily="34" charset="0"/>
              </a:rPr>
              <a:t> р.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BA08BE1-B922-47BF-944A-069BAE5626F5}"/>
              </a:ext>
            </a:extLst>
          </p:cNvPr>
          <p:cNvSpPr/>
          <p:nvPr/>
        </p:nvSpPr>
        <p:spPr>
          <a:xfrm>
            <a:off x="2167062" y="4422353"/>
            <a:ext cx="15842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14E07"/>
                </a:solidFill>
                <a:latin typeface="Century Gothic" panose="020B0502020202020204" pitchFamily="34" charset="0"/>
              </a:rPr>
              <a:t>От </a:t>
            </a:r>
            <a:r>
              <a:rPr lang="ru-RU" sz="2400" dirty="0">
                <a:solidFill>
                  <a:srgbClr val="614E07"/>
                </a:solidFill>
                <a:latin typeface="Century Gothic" panose="020B0502020202020204" pitchFamily="34" charset="0"/>
              </a:rPr>
              <a:t>2800</a:t>
            </a:r>
            <a:r>
              <a:rPr lang="ru-RU" dirty="0">
                <a:solidFill>
                  <a:srgbClr val="614E07"/>
                </a:solidFill>
                <a:latin typeface="Century Gothic" panose="020B0502020202020204" pitchFamily="34" charset="0"/>
              </a:rPr>
              <a:t> р.</a:t>
            </a:r>
            <a:endParaRPr lang="ru-RU" dirty="0">
              <a:solidFill>
                <a:srgbClr val="614E07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23999DA-BA09-40A5-B170-8B9BB7D53BF9}"/>
              </a:ext>
            </a:extLst>
          </p:cNvPr>
          <p:cNvSpPr/>
          <p:nvPr/>
        </p:nvSpPr>
        <p:spPr>
          <a:xfrm>
            <a:off x="4229285" y="3652411"/>
            <a:ext cx="1375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614E07"/>
                </a:solidFill>
                <a:latin typeface="Century Gothic" panose="020B0502020202020204" pitchFamily="34" charset="0"/>
              </a:rPr>
              <a:t>6 мл</a:t>
            </a:r>
          </a:p>
          <a:p>
            <a:r>
              <a:rPr lang="ru-RU" sz="1400" dirty="0">
                <a:solidFill>
                  <a:srgbClr val="614E07"/>
                </a:solidFill>
                <a:latin typeface="Century Gothic" panose="020B0502020202020204" pitchFamily="34" charset="0"/>
              </a:rPr>
              <a:t>3 000 000 </a:t>
            </a:r>
            <a:r>
              <a:rPr lang="en-US" sz="1400" dirty="0">
                <a:solidFill>
                  <a:srgbClr val="614E07"/>
                </a:solidFill>
                <a:latin typeface="Century Gothic" panose="020B0502020202020204" pitchFamily="34" charset="0"/>
              </a:rPr>
              <a:t>Da</a:t>
            </a:r>
            <a:endParaRPr lang="ru-RU" sz="1400" dirty="0">
              <a:solidFill>
                <a:srgbClr val="614E07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AB371BE-8C55-4D4F-B3B2-7E6A278EA0CD}"/>
              </a:ext>
            </a:extLst>
          </p:cNvPr>
          <p:cNvSpPr/>
          <p:nvPr/>
        </p:nvSpPr>
        <p:spPr>
          <a:xfrm>
            <a:off x="10538634" y="3643499"/>
            <a:ext cx="1375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614E07"/>
                </a:solidFill>
                <a:latin typeface="Century Gothic" panose="020B0502020202020204" pitchFamily="34" charset="0"/>
              </a:rPr>
              <a:t>6 мл</a:t>
            </a:r>
          </a:p>
          <a:p>
            <a:r>
              <a:rPr lang="ru-RU" sz="1400" dirty="0">
                <a:solidFill>
                  <a:srgbClr val="614E07"/>
                </a:solidFill>
                <a:latin typeface="Century Gothic" panose="020B0502020202020204" pitchFamily="34" charset="0"/>
              </a:rPr>
              <a:t>3 000 000 </a:t>
            </a:r>
            <a:r>
              <a:rPr lang="en-US" sz="1400" dirty="0">
                <a:solidFill>
                  <a:srgbClr val="614E07"/>
                </a:solidFill>
                <a:latin typeface="Century Gothic" panose="020B0502020202020204" pitchFamily="34" charset="0"/>
              </a:rPr>
              <a:t>Da</a:t>
            </a:r>
            <a:endParaRPr lang="ru-RU" sz="1400" dirty="0">
              <a:solidFill>
                <a:srgbClr val="614E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6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98AE6D-D3EF-40E3-876B-88C81EA37F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43" y="1954398"/>
            <a:ext cx="1635954" cy="354183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CF3DB-EAA9-49A7-802B-D465F5240B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61004" y="157933"/>
            <a:ext cx="7600950" cy="712936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Уникальное предложение !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2C9C1D-9BA8-4368-A834-221A05C58EF6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290091" y="987657"/>
            <a:ext cx="7428008" cy="101123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на </a:t>
            </a:r>
            <a:r>
              <a:rPr lang="ru-RU" sz="3200" dirty="0" err="1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биоревитализант</a:t>
            </a:r>
            <a:r>
              <a:rPr lang="ru-RU" sz="32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 пролонгированного действия </a:t>
            </a:r>
            <a:r>
              <a:rPr lang="en-US" sz="3200" u="sng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Queen Boost</a:t>
            </a:r>
            <a:endParaRPr lang="ru-RU" sz="3200" u="sng" dirty="0">
              <a:solidFill>
                <a:schemeClr val="tx1">
                  <a:lumMod val="75000"/>
                </a:schemeClr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049223-2C0A-46D7-95BC-5A083F8A8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55" y="2773879"/>
            <a:ext cx="1459633" cy="3160107"/>
          </a:xfrm>
          <a:prstGeom prst="rect">
            <a:avLst/>
          </a:prstGeom>
        </p:spPr>
      </p:pic>
      <p:sp>
        <p:nvSpPr>
          <p:cNvPr id="5" name="Текст 2">
            <a:extLst>
              <a:ext uri="{FF2B5EF4-FFF2-40B4-BE49-F238E27FC236}">
                <a16:creationId xmlns:a16="http://schemas.microsoft.com/office/drawing/2014/main" id="{ED238871-5657-452B-803E-22ED9A3C705B}"/>
              </a:ext>
            </a:extLst>
          </p:cNvPr>
          <p:cNvSpPr txBox="1">
            <a:spLocks/>
          </p:cNvSpPr>
          <p:nvPr/>
        </p:nvSpPr>
        <p:spPr>
          <a:xfrm>
            <a:off x="103706" y="6175949"/>
            <a:ext cx="9781897" cy="101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latin typeface="Century Gothic" panose="020B0502020202020204" pitchFamily="34" charset="0"/>
              </a:rPr>
              <a:t>*более подробную информацию Вы можете узнать у наших  менеджеров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EE2478-6D3D-48C9-AC2B-78A6665334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728" y="2190886"/>
            <a:ext cx="1641579" cy="35540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B79F86-3FED-4C79-911C-770080FD65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220" y="2130072"/>
            <a:ext cx="1824955" cy="3951028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AD0A1A-2846-4FB3-B0E2-05C625882484}"/>
              </a:ext>
            </a:extLst>
          </p:cNvPr>
          <p:cNvSpPr/>
          <p:nvPr/>
        </p:nvSpPr>
        <p:spPr>
          <a:xfrm>
            <a:off x="6767266" y="3244621"/>
            <a:ext cx="85355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+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4A041CA-AA0A-4B6F-B3F1-940D0F0580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180" y="2055050"/>
            <a:ext cx="1837514" cy="39782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5E3AE56-C73C-4A61-B2E5-C87D68D6C9D7}"/>
              </a:ext>
            </a:extLst>
          </p:cNvPr>
          <p:cNvSpPr txBox="1"/>
          <p:nvPr/>
        </p:nvSpPr>
        <p:spPr>
          <a:xfrm>
            <a:off x="10304721" y="2342553"/>
            <a:ext cx="659155" cy="369071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ru-RU" sz="2400" dirty="0">
                <a:solidFill>
                  <a:srgbClr val="C00000"/>
                </a:solidFill>
                <a:latin typeface="Century Gothic" panose="020B0502020202020204" pitchFamily="34" charset="0"/>
                <a:ea typeface="+mj-ea"/>
                <a:cs typeface="+mj-cs"/>
              </a:rPr>
              <a:t>подарок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861" y="1481602"/>
            <a:ext cx="226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Century Gothic" panose="020B0502020202020204" pitchFamily="34" charset="0"/>
              </a:rPr>
              <a:t>Цена 3250р.</a:t>
            </a:r>
          </a:p>
        </p:txBody>
      </p:sp>
    </p:spTree>
    <p:extLst>
      <p:ext uri="{BB962C8B-B14F-4D97-AF65-F5344CB8AC3E}">
        <p14:creationId xmlns:p14="http://schemas.microsoft.com/office/powerpoint/2010/main" val="277268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96D0CD6-43DE-4D11-97B2-694A3E284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169450"/>
              </p:ext>
            </p:extLst>
          </p:nvPr>
        </p:nvGraphicFramePr>
        <p:xfrm>
          <a:off x="906911" y="3933325"/>
          <a:ext cx="7807067" cy="210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3639">
                  <a:extLst>
                    <a:ext uri="{9D8B030D-6E8A-4147-A177-3AD203B41FA5}">
                      <a16:colId xmlns:a16="http://schemas.microsoft.com/office/drawing/2014/main" val="2942709814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131748598"/>
                    </a:ext>
                  </a:extLst>
                </a:gridCol>
                <a:gridCol w="1506261">
                  <a:extLst>
                    <a:ext uri="{9D8B030D-6E8A-4147-A177-3AD203B41FA5}">
                      <a16:colId xmlns:a16="http://schemas.microsoft.com/office/drawing/2014/main" val="732957116"/>
                    </a:ext>
                  </a:extLst>
                </a:gridCol>
                <a:gridCol w="1273642">
                  <a:extLst>
                    <a:ext uri="{9D8B030D-6E8A-4147-A177-3AD203B41FA5}">
                      <a16:colId xmlns:a16="http://schemas.microsoft.com/office/drawing/2014/main" val="1513704739"/>
                    </a:ext>
                  </a:extLst>
                </a:gridCol>
              </a:tblGrid>
              <a:tr h="4386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Наименование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Цена от 3х упаковок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Цена от 4х упаковок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Цена от 5ми упаковок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72460238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Филлеры</a:t>
                      </a:r>
                      <a:r>
                        <a:rPr lang="en-US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QUEEN Cross - Linked , 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Франция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39497486"/>
                  </a:ext>
                </a:extLst>
              </a:tr>
              <a:tr h="4695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Филлеры с пептидами </a:t>
                      </a:r>
                      <a:r>
                        <a:rPr lang="ru-RU" sz="1200" dirty="0" err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Cross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- </a:t>
                      </a:r>
                      <a:r>
                        <a:rPr lang="ru-RU" sz="1200" dirty="0" err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Linked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+, Франция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03304582"/>
                  </a:ext>
                </a:extLst>
              </a:tr>
              <a:tr h="560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Биоревитализант с пролонгированным действием </a:t>
                      </a:r>
                      <a:r>
                        <a:rPr lang="ru-RU" sz="1200" dirty="0" err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Boost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, Франция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kern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81638703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E1017D1A-E4BA-455F-AC0B-4F06FF5D0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689659"/>
              </p:ext>
            </p:extLst>
          </p:nvPr>
        </p:nvGraphicFramePr>
        <p:xfrm>
          <a:off x="906910" y="1594497"/>
          <a:ext cx="7807067" cy="17198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88786">
                  <a:extLst>
                    <a:ext uri="{9D8B030D-6E8A-4147-A177-3AD203B41FA5}">
                      <a16:colId xmlns:a16="http://schemas.microsoft.com/office/drawing/2014/main" val="1393923759"/>
                    </a:ext>
                  </a:extLst>
                </a:gridCol>
                <a:gridCol w="1512479">
                  <a:extLst>
                    <a:ext uri="{9D8B030D-6E8A-4147-A177-3AD203B41FA5}">
                      <a16:colId xmlns:a16="http://schemas.microsoft.com/office/drawing/2014/main" val="3280532108"/>
                    </a:ext>
                  </a:extLst>
                </a:gridCol>
                <a:gridCol w="1431814">
                  <a:extLst>
                    <a:ext uri="{9D8B030D-6E8A-4147-A177-3AD203B41FA5}">
                      <a16:colId xmlns:a16="http://schemas.microsoft.com/office/drawing/2014/main" val="1385476362"/>
                    </a:ext>
                  </a:extLst>
                </a:gridCol>
                <a:gridCol w="1373988">
                  <a:extLst>
                    <a:ext uri="{9D8B030D-6E8A-4147-A177-3AD203B41FA5}">
                      <a16:colId xmlns:a16="http://schemas.microsoft.com/office/drawing/2014/main" val="3855926900"/>
                    </a:ext>
                  </a:extLst>
                </a:gridCol>
              </a:tblGrid>
              <a:tr h="424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Наименование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Цена от 3х флаконов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Цена от 5ти флаконов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Цена от 7ми флаконов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88864538"/>
                  </a:ext>
                </a:extLst>
              </a:tr>
              <a:tr h="60596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Биоревитализанты</a:t>
                      </a: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, Франция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84975800"/>
                  </a:ext>
                </a:extLst>
              </a:tr>
              <a:tr h="68913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Мезококтейли, Франция</a:t>
                      </a:r>
                      <a:endParaRPr lang="ru-RU" sz="12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15%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СКИДКА </a:t>
                      </a:r>
                      <a:r>
                        <a:rPr lang="ru-RU" sz="12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38085815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227F8686-8864-4613-B8BB-49D425358D1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24679" y="175041"/>
            <a:ext cx="95186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i="0" u="none" strike="noStrike" normalizeH="0" baseline="0" dirty="0">
                <a:ln/>
                <a:solidFill>
                  <a:srgbClr val="C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последующих закупках действует специальная система скидок:</a:t>
            </a:r>
            <a:endParaRPr kumimoji="0" lang="ru-RU" altLang="ru-RU" sz="2800" i="0" u="none" strike="noStrike" normalizeH="0" baseline="0" dirty="0">
              <a:ln/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2" descr="C:\Users\90C5~1\AppData\Local\Temp\Rar$DIa0.208\bottleQueen-01.png">
            <a:extLst>
              <a:ext uri="{FF2B5EF4-FFF2-40B4-BE49-F238E27FC236}">
                <a16:creationId xmlns:a16="http://schemas.microsoft.com/office/drawing/2014/main" id="{E6CD3C7A-4573-4767-B599-B78EA76E4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804" y="1594497"/>
            <a:ext cx="879781" cy="140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90C5~1\AppData\Local\Temp\Rar$DIa0.151\bottleQueen-03.png">
            <a:extLst>
              <a:ext uri="{FF2B5EF4-FFF2-40B4-BE49-F238E27FC236}">
                <a16:creationId xmlns:a16="http://schemas.microsoft.com/office/drawing/2014/main" id="{A487B033-CECA-4CC4-BC2F-0F831D73B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3550" y="1618164"/>
            <a:ext cx="732758" cy="117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90C5~1\AppData\Local\Temp\Rar$DIa0.424\bottleQueen-04.png">
            <a:extLst>
              <a:ext uri="{FF2B5EF4-FFF2-40B4-BE49-F238E27FC236}">
                <a16:creationId xmlns:a16="http://schemas.microsoft.com/office/drawing/2014/main" id="{C526725B-863E-437A-A86A-20F5297B4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329" y="1985463"/>
            <a:ext cx="760071" cy="121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5B2BF21-C71A-4043-81B0-CC7F363C43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668" y="3322055"/>
            <a:ext cx="983648" cy="224562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4C855BB-0AEE-4E70-B606-73A5B125A9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2" y="3527375"/>
            <a:ext cx="1001429" cy="222749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0F4AF1A-0FCD-436D-927A-B1B033DF337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121" y="4255326"/>
            <a:ext cx="921375" cy="209976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D4D0D53-F3EB-403D-8CDA-833FF3FED2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63" y="4444866"/>
            <a:ext cx="904148" cy="2011110"/>
          </a:xfrm>
          <a:prstGeom prst="rect">
            <a:avLst/>
          </a:prstGeom>
        </p:spPr>
      </p:pic>
      <p:pic>
        <p:nvPicPr>
          <p:cNvPr id="8" name="Picture 3" descr="C:\Users\90C5~1\AppData\Local\Temp\Rar$DIa0.529\bottleQueen-02.png">
            <a:extLst>
              <a:ext uri="{FF2B5EF4-FFF2-40B4-BE49-F238E27FC236}">
                <a16:creationId xmlns:a16="http://schemas.microsoft.com/office/drawing/2014/main" id="{5E03AB0E-4022-4E89-9FEB-2374E097C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165" y="1931075"/>
            <a:ext cx="814764" cy="130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97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ales Direction 16X9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_TP103431346" id="{2E021FAA-F19F-4374-BB87-70577DFAD819}" vid="{E1AA2BE0-B234-4F41-BA7E-DC1D3C8A1211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направления развития бизнеса (широкоэкранная)</Template>
  <TotalTime>0</TotalTime>
  <Words>201</Words>
  <Application>Microsoft Office PowerPoint</Application>
  <PresentationFormat>Широкоэкранный</PresentationFormat>
  <Paragraphs>52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Book Antiqua</vt:lpstr>
      <vt:lpstr>Calibri</vt:lpstr>
      <vt:lpstr>Century Gothic</vt:lpstr>
      <vt:lpstr>Times New Roman</vt:lpstr>
      <vt:lpstr>Sales Direction 16X9</vt:lpstr>
      <vt:lpstr>-Дермальные филлеры  -Биоревитализанты  -Мезотерапевтические   репаранты</vt:lpstr>
      <vt:lpstr>  Филлеры и Биоревитализанты QUEEN в шприцах  </vt:lpstr>
      <vt:lpstr>Биоревитализанты  Queen </vt:lpstr>
      <vt:lpstr>Уникальное предложение ! </vt:lpstr>
      <vt:lpstr>При последующих закупках действует специальная система скидок: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2017-10-19T20:48:54Z</dcterms:created>
  <dcterms:modified xsi:type="dcterms:W3CDTF">2017-10-31T10:57:53Z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