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8"/>
  </p:notesMasterIdLst>
  <p:handoutMasterIdLst>
    <p:handoutMasterId r:id="rId19"/>
  </p:handoutMasterIdLst>
  <p:sldIdLst>
    <p:sldId id="257" r:id="rId3"/>
    <p:sldId id="261" r:id="rId4"/>
    <p:sldId id="258" r:id="rId5"/>
    <p:sldId id="270" r:id="rId6"/>
    <p:sldId id="271" r:id="rId7"/>
    <p:sldId id="272" r:id="rId8"/>
    <p:sldId id="273" r:id="rId9"/>
    <p:sldId id="281" r:id="rId10"/>
    <p:sldId id="280" r:id="rId11"/>
    <p:sldId id="282" r:id="rId12"/>
    <p:sldId id="284" r:id="rId13"/>
    <p:sldId id="285" r:id="rId14"/>
    <p:sldId id="286" r:id="rId15"/>
    <p:sldId id="287" r:id="rId16"/>
    <p:sldId id="26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23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386302-82EB-4792-AF44-0B8875C5EC94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EB864397-0FB9-4F9D-B0A4-5F88AFADC948}">
      <dgm:prSet phldrT="[Текст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b="1" dirty="0">
              <a:latin typeface="Corbel" panose="020B0503020204020204" pitchFamily="34" charset="0"/>
            </a:rPr>
            <a:t>ПРОИЗВОДСТВО ВЫСОКОЭФФЕКТИВНЫХ ПРЕПАРАТОВ ДЛЯ КОРРЕКЦИИ ВОЗРАСТНЫХ ИЗМЕНЕНИЙ</a:t>
          </a:r>
        </a:p>
      </dgm:t>
    </dgm:pt>
    <dgm:pt modelId="{327E1E11-18C6-4110-8F8C-44CD0332A5AA}" type="parTrans" cxnId="{F27D30C2-8B75-48FF-B4C5-24E7B584E34A}">
      <dgm:prSet/>
      <dgm:spPr/>
      <dgm:t>
        <a:bodyPr/>
        <a:lstStyle/>
        <a:p>
          <a:endParaRPr lang="ru-RU"/>
        </a:p>
      </dgm:t>
    </dgm:pt>
    <dgm:pt modelId="{80662F06-C29F-460A-900F-FC9EA2D38105}" type="sibTrans" cxnId="{F27D30C2-8B75-48FF-B4C5-24E7B584E34A}">
      <dgm:prSet/>
      <dgm:spPr/>
      <dgm:t>
        <a:bodyPr/>
        <a:lstStyle/>
        <a:p>
          <a:endParaRPr lang="ru-RU"/>
        </a:p>
      </dgm:t>
    </dgm:pt>
    <dgm:pt modelId="{D98B199F-D3BA-48BC-BEAA-A6F18EAD31F2}">
      <dgm:prSet phldrT="[Текст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b="1" cap="all" baseline="0" dirty="0">
              <a:latin typeface="Corbel" panose="020B0503020204020204" pitchFamily="34" charset="0"/>
            </a:rPr>
            <a:t>Применение новейших разработок в области </a:t>
          </a:r>
          <a:r>
            <a:rPr lang="en-US" b="1" cap="all" baseline="0" dirty="0">
              <a:latin typeface="Corbel" panose="020B0503020204020204" pitchFamily="34" charset="0"/>
            </a:rPr>
            <a:t>anti-age </a:t>
          </a:r>
          <a:r>
            <a:rPr lang="ru-RU" b="1" cap="all" baseline="0" dirty="0">
              <a:latin typeface="Corbel" panose="020B0503020204020204" pitchFamily="34" charset="0"/>
            </a:rPr>
            <a:t>медицины</a:t>
          </a:r>
        </a:p>
      </dgm:t>
    </dgm:pt>
    <dgm:pt modelId="{B1AE4599-700F-44CE-9508-C115BDA3DE66}" type="parTrans" cxnId="{A1CB16DB-7B1C-4618-A863-7355E84EF2AD}">
      <dgm:prSet/>
      <dgm:spPr/>
      <dgm:t>
        <a:bodyPr/>
        <a:lstStyle/>
        <a:p>
          <a:endParaRPr lang="ru-RU"/>
        </a:p>
      </dgm:t>
    </dgm:pt>
    <dgm:pt modelId="{B4DF00B8-A7AD-4634-8D8A-B7418E20BCB6}" type="sibTrans" cxnId="{A1CB16DB-7B1C-4618-A863-7355E84EF2AD}">
      <dgm:prSet/>
      <dgm:spPr/>
      <dgm:t>
        <a:bodyPr/>
        <a:lstStyle/>
        <a:p>
          <a:endParaRPr lang="ru-RU"/>
        </a:p>
      </dgm:t>
    </dgm:pt>
    <dgm:pt modelId="{CF198A3A-96B2-4ED0-8284-CD77D47B7AA3}">
      <dgm:prSet phldrT="[Текст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b="1" cap="all" baseline="0" dirty="0">
              <a:latin typeface="Corbel" panose="020B0503020204020204" pitchFamily="34" charset="0"/>
            </a:rPr>
            <a:t>Использование ингредиентов высочайшего качества</a:t>
          </a:r>
        </a:p>
      </dgm:t>
    </dgm:pt>
    <dgm:pt modelId="{1D29BE8B-E006-4F4A-B80A-ABCAD4E956A0}" type="parTrans" cxnId="{E6AF95A5-BFAF-4A0F-B96D-35D23CD30300}">
      <dgm:prSet/>
      <dgm:spPr/>
      <dgm:t>
        <a:bodyPr/>
        <a:lstStyle/>
        <a:p>
          <a:endParaRPr lang="ru-RU"/>
        </a:p>
      </dgm:t>
    </dgm:pt>
    <dgm:pt modelId="{B7941AFD-32A5-416A-9331-7AA89A212901}" type="sibTrans" cxnId="{E6AF95A5-BFAF-4A0F-B96D-35D23CD30300}">
      <dgm:prSet/>
      <dgm:spPr/>
      <dgm:t>
        <a:bodyPr/>
        <a:lstStyle/>
        <a:p>
          <a:endParaRPr lang="ru-RU"/>
        </a:p>
      </dgm:t>
    </dgm:pt>
    <dgm:pt modelId="{33AC9639-92E6-433F-A2C9-E2D8F34D33DF}" type="pres">
      <dgm:prSet presAssocID="{F3386302-82EB-4792-AF44-0B8875C5EC94}" presName="linearFlow" presStyleCnt="0">
        <dgm:presLayoutVars>
          <dgm:dir/>
          <dgm:resizeHandles val="exact"/>
        </dgm:presLayoutVars>
      </dgm:prSet>
      <dgm:spPr/>
    </dgm:pt>
    <dgm:pt modelId="{21810992-934A-4549-A8A8-C6BB3609844B}" type="pres">
      <dgm:prSet presAssocID="{EB864397-0FB9-4F9D-B0A4-5F88AFADC948}" presName="composite" presStyleCnt="0"/>
      <dgm:spPr/>
    </dgm:pt>
    <dgm:pt modelId="{B7BADF7A-34C5-4EBF-AD31-36F35DFDD3BC}" type="pres">
      <dgm:prSet presAssocID="{EB864397-0FB9-4F9D-B0A4-5F88AFADC948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31190FF4-CFFF-4A70-99B6-930E4887F2F5}" type="pres">
      <dgm:prSet presAssocID="{EB864397-0FB9-4F9D-B0A4-5F88AFADC948}" presName="txShp" presStyleLbl="node1" presStyleIdx="0" presStyleCnt="3">
        <dgm:presLayoutVars>
          <dgm:bulletEnabled val="1"/>
        </dgm:presLayoutVars>
      </dgm:prSet>
      <dgm:spPr/>
    </dgm:pt>
    <dgm:pt modelId="{24F13EBA-815C-45C6-9B16-52DBA48790EB}" type="pres">
      <dgm:prSet presAssocID="{80662F06-C29F-460A-900F-FC9EA2D38105}" presName="spacing" presStyleCnt="0"/>
      <dgm:spPr/>
    </dgm:pt>
    <dgm:pt modelId="{B82DC382-12A5-453C-8870-30FCC055AA97}" type="pres">
      <dgm:prSet presAssocID="{D98B199F-D3BA-48BC-BEAA-A6F18EAD31F2}" presName="composite" presStyleCnt="0"/>
      <dgm:spPr/>
    </dgm:pt>
    <dgm:pt modelId="{3D533E79-6B15-4E63-864A-13C6D844B40A}" type="pres">
      <dgm:prSet presAssocID="{D98B199F-D3BA-48BC-BEAA-A6F18EAD31F2}" presName="imgShp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27C0B39A-6078-4FEE-AB82-A3748A35FFB5}" type="pres">
      <dgm:prSet presAssocID="{D98B199F-D3BA-48BC-BEAA-A6F18EAD31F2}" presName="txShp" presStyleLbl="node1" presStyleIdx="1" presStyleCnt="3">
        <dgm:presLayoutVars>
          <dgm:bulletEnabled val="1"/>
        </dgm:presLayoutVars>
      </dgm:prSet>
      <dgm:spPr/>
    </dgm:pt>
    <dgm:pt modelId="{45A8F02F-08D2-4044-83EF-DF3D390865DE}" type="pres">
      <dgm:prSet presAssocID="{B4DF00B8-A7AD-4634-8D8A-B7418E20BCB6}" presName="spacing" presStyleCnt="0"/>
      <dgm:spPr/>
    </dgm:pt>
    <dgm:pt modelId="{7452AA8E-72B7-43DD-A5A0-6434C8DF7873}" type="pres">
      <dgm:prSet presAssocID="{CF198A3A-96B2-4ED0-8284-CD77D47B7AA3}" presName="composite" presStyleCnt="0"/>
      <dgm:spPr/>
    </dgm:pt>
    <dgm:pt modelId="{A72ED318-A1E0-4F1D-B846-3979A5673BF7}" type="pres">
      <dgm:prSet presAssocID="{CF198A3A-96B2-4ED0-8284-CD77D47B7AA3}" presName="imgShp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26B6EE65-86E7-4D58-BFAA-FD83D0D8DF61}" type="pres">
      <dgm:prSet presAssocID="{CF198A3A-96B2-4ED0-8284-CD77D47B7AA3}" presName="txShp" presStyleLbl="node1" presStyleIdx="2" presStyleCnt="3">
        <dgm:presLayoutVars>
          <dgm:bulletEnabled val="1"/>
        </dgm:presLayoutVars>
      </dgm:prSet>
      <dgm:spPr/>
    </dgm:pt>
  </dgm:ptLst>
  <dgm:cxnLst>
    <dgm:cxn modelId="{C7560813-C603-4928-AF09-263FB207FBCA}" type="presOf" srcId="{D98B199F-D3BA-48BC-BEAA-A6F18EAD31F2}" destId="{27C0B39A-6078-4FEE-AB82-A3748A35FFB5}" srcOrd="0" destOrd="0" presId="urn:microsoft.com/office/officeart/2005/8/layout/vList3"/>
    <dgm:cxn modelId="{D08C9715-9557-44D6-A3B4-C5B59A3B72CE}" type="presOf" srcId="{EB864397-0FB9-4F9D-B0A4-5F88AFADC948}" destId="{31190FF4-CFFF-4A70-99B6-930E4887F2F5}" srcOrd="0" destOrd="0" presId="urn:microsoft.com/office/officeart/2005/8/layout/vList3"/>
    <dgm:cxn modelId="{E6AF95A5-BFAF-4A0F-B96D-35D23CD30300}" srcId="{F3386302-82EB-4792-AF44-0B8875C5EC94}" destId="{CF198A3A-96B2-4ED0-8284-CD77D47B7AA3}" srcOrd="2" destOrd="0" parTransId="{1D29BE8B-E006-4F4A-B80A-ABCAD4E956A0}" sibTransId="{B7941AFD-32A5-416A-9331-7AA89A212901}"/>
    <dgm:cxn modelId="{CA99F0B7-8FDF-4584-A35A-2B57274952EC}" type="presOf" srcId="{CF198A3A-96B2-4ED0-8284-CD77D47B7AA3}" destId="{26B6EE65-86E7-4D58-BFAA-FD83D0D8DF61}" srcOrd="0" destOrd="0" presId="urn:microsoft.com/office/officeart/2005/8/layout/vList3"/>
    <dgm:cxn modelId="{F27D30C2-8B75-48FF-B4C5-24E7B584E34A}" srcId="{F3386302-82EB-4792-AF44-0B8875C5EC94}" destId="{EB864397-0FB9-4F9D-B0A4-5F88AFADC948}" srcOrd="0" destOrd="0" parTransId="{327E1E11-18C6-4110-8F8C-44CD0332A5AA}" sibTransId="{80662F06-C29F-460A-900F-FC9EA2D38105}"/>
    <dgm:cxn modelId="{A1CB16DB-7B1C-4618-A863-7355E84EF2AD}" srcId="{F3386302-82EB-4792-AF44-0B8875C5EC94}" destId="{D98B199F-D3BA-48BC-BEAA-A6F18EAD31F2}" srcOrd="1" destOrd="0" parTransId="{B1AE4599-700F-44CE-9508-C115BDA3DE66}" sibTransId="{B4DF00B8-A7AD-4634-8D8A-B7418E20BCB6}"/>
    <dgm:cxn modelId="{770E33EA-EEE7-464D-8C56-9756E0B0BF43}" type="presOf" srcId="{F3386302-82EB-4792-AF44-0B8875C5EC94}" destId="{33AC9639-92E6-433F-A2C9-E2D8F34D33DF}" srcOrd="0" destOrd="0" presId="urn:microsoft.com/office/officeart/2005/8/layout/vList3"/>
    <dgm:cxn modelId="{7E2C59D9-E718-4358-9F10-4EC02C4F614F}" type="presParOf" srcId="{33AC9639-92E6-433F-A2C9-E2D8F34D33DF}" destId="{21810992-934A-4549-A8A8-C6BB3609844B}" srcOrd="0" destOrd="0" presId="urn:microsoft.com/office/officeart/2005/8/layout/vList3"/>
    <dgm:cxn modelId="{B6F01248-092F-4320-A684-CC8D5E6361D4}" type="presParOf" srcId="{21810992-934A-4549-A8A8-C6BB3609844B}" destId="{B7BADF7A-34C5-4EBF-AD31-36F35DFDD3BC}" srcOrd="0" destOrd="0" presId="urn:microsoft.com/office/officeart/2005/8/layout/vList3"/>
    <dgm:cxn modelId="{819A7D40-8085-4D9A-A0D5-327E725D8463}" type="presParOf" srcId="{21810992-934A-4549-A8A8-C6BB3609844B}" destId="{31190FF4-CFFF-4A70-99B6-930E4887F2F5}" srcOrd="1" destOrd="0" presId="urn:microsoft.com/office/officeart/2005/8/layout/vList3"/>
    <dgm:cxn modelId="{90AE3FAC-8F34-485C-A85A-B7A22B429E58}" type="presParOf" srcId="{33AC9639-92E6-433F-A2C9-E2D8F34D33DF}" destId="{24F13EBA-815C-45C6-9B16-52DBA48790EB}" srcOrd="1" destOrd="0" presId="urn:microsoft.com/office/officeart/2005/8/layout/vList3"/>
    <dgm:cxn modelId="{046A1EDB-F653-4B95-A5D3-CD1AFC54A5D5}" type="presParOf" srcId="{33AC9639-92E6-433F-A2C9-E2D8F34D33DF}" destId="{B82DC382-12A5-453C-8870-30FCC055AA97}" srcOrd="2" destOrd="0" presId="urn:microsoft.com/office/officeart/2005/8/layout/vList3"/>
    <dgm:cxn modelId="{2B7ECB21-FAFC-4BBF-9302-DEC753BA32A7}" type="presParOf" srcId="{B82DC382-12A5-453C-8870-30FCC055AA97}" destId="{3D533E79-6B15-4E63-864A-13C6D844B40A}" srcOrd="0" destOrd="0" presId="urn:microsoft.com/office/officeart/2005/8/layout/vList3"/>
    <dgm:cxn modelId="{ADDEBAB3-40F7-4D00-971A-66AC950D4256}" type="presParOf" srcId="{B82DC382-12A5-453C-8870-30FCC055AA97}" destId="{27C0B39A-6078-4FEE-AB82-A3748A35FFB5}" srcOrd="1" destOrd="0" presId="urn:microsoft.com/office/officeart/2005/8/layout/vList3"/>
    <dgm:cxn modelId="{35764ED0-FE39-4DBD-B5A7-6984829B6FA3}" type="presParOf" srcId="{33AC9639-92E6-433F-A2C9-E2D8F34D33DF}" destId="{45A8F02F-08D2-4044-83EF-DF3D390865DE}" srcOrd="3" destOrd="0" presId="urn:microsoft.com/office/officeart/2005/8/layout/vList3"/>
    <dgm:cxn modelId="{7F3A5D77-D190-403F-8234-22A6378D98AF}" type="presParOf" srcId="{33AC9639-92E6-433F-A2C9-E2D8F34D33DF}" destId="{7452AA8E-72B7-43DD-A5A0-6434C8DF7873}" srcOrd="4" destOrd="0" presId="urn:microsoft.com/office/officeart/2005/8/layout/vList3"/>
    <dgm:cxn modelId="{CE07B547-40FF-44E8-917D-B13AD68C565D}" type="presParOf" srcId="{7452AA8E-72B7-43DD-A5A0-6434C8DF7873}" destId="{A72ED318-A1E0-4F1D-B846-3979A5673BF7}" srcOrd="0" destOrd="0" presId="urn:microsoft.com/office/officeart/2005/8/layout/vList3"/>
    <dgm:cxn modelId="{11965B45-8CD3-4FA7-AE75-50A9E481A022}" type="presParOf" srcId="{7452AA8E-72B7-43DD-A5A0-6434C8DF7873}" destId="{26B6EE65-86E7-4D58-BFAA-FD83D0D8DF6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C02A9A-5A66-4D2A-A0D7-BAF987DD1D77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7EAE77-23B0-4197-A71F-5F1C55CF3D4C}">
      <dgm:prSet phldrT="[Текст]"/>
      <dgm:spPr>
        <a:solidFill>
          <a:schemeClr val="accent5">
            <a:lumMod val="60000"/>
            <a:lumOff val="40000"/>
            <a:alpha val="59000"/>
          </a:schemeClr>
        </a:solidFill>
      </dgm:spPr>
      <dgm:t>
        <a:bodyPr/>
        <a:lstStyle/>
        <a:p>
          <a:r>
            <a:rPr lang="ru-RU" b="1" cap="all" baseline="0" dirty="0">
              <a:latin typeface="Corbel" panose="020B0503020204020204" pitchFamily="34" charset="0"/>
            </a:rPr>
            <a:t>РЕШЕНИЕ ВСЕХ ВИДОВ ПРОБЛЕМ</a:t>
          </a:r>
        </a:p>
      </dgm:t>
    </dgm:pt>
    <dgm:pt modelId="{9A0C0BD2-966F-4277-B550-AAB696F0E60E}" type="parTrans" cxnId="{312B43B1-C893-4FFE-94C2-AE831AB27A40}">
      <dgm:prSet/>
      <dgm:spPr/>
      <dgm:t>
        <a:bodyPr/>
        <a:lstStyle/>
        <a:p>
          <a:endParaRPr lang="ru-RU"/>
        </a:p>
      </dgm:t>
    </dgm:pt>
    <dgm:pt modelId="{48A33EF3-9A94-47F5-B58C-414A77F9304A}" type="sibTrans" cxnId="{312B43B1-C893-4FFE-94C2-AE831AB27A40}">
      <dgm:prSet/>
      <dgm:spPr/>
      <dgm:t>
        <a:bodyPr/>
        <a:lstStyle/>
        <a:p>
          <a:endParaRPr lang="ru-RU"/>
        </a:p>
      </dgm:t>
    </dgm:pt>
    <dgm:pt modelId="{784E0BDC-19D1-4655-B04F-5D15E06DEA59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500" b="1" cap="all" baseline="0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ФИЛЛЕРЫ</a:t>
          </a:r>
          <a:r>
            <a:rPr lang="ru-RU" b="1" cap="all" baseline="0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 </a:t>
          </a:r>
          <a:r>
            <a:rPr lang="ru-RU" sz="1900" b="1" dirty="0">
              <a:latin typeface="Corbel" panose="020B0503020204020204" pitchFamily="34" charset="0"/>
            </a:rPr>
            <a:t>        </a:t>
          </a:r>
          <a:r>
            <a:rPr lang="ru-RU" sz="15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8-26</a:t>
          </a:r>
          <a:r>
            <a:rPr lang="ru-RU" sz="1500" b="1" dirty="0">
              <a:latin typeface="Corbel" panose="020B0503020204020204" pitchFamily="34" charset="0"/>
            </a:rPr>
            <a:t> </a:t>
          </a:r>
          <a:r>
            <a:rPr lang="ru-RU" sz="1500" b="1" cap="all" baseline="0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МГ/МЛ</a:t>
          </a:r>
        </a:p>
      </dgm:t>
    </dgm:pt>
    <dgm:pt modelId="{49EFA033-813F-4EEF-81B4-30370E0662C2}" type="parTrans" cxnId="{D043BB66-540C-4B0F-8970-56EDF6B1F39D}">
      <dgm:prSet/>
      <dgm:spPr/>
      <dgm:t>
        <a:bodyPr/>
        <a:lstStyle/>
        <a:p>
          <a:endParaRPr lang="ru-RU"/>
        </a:p>
      </dgm:t>
    </dgm:pt>
    <dgm:pt modelId="{5F99A415-DE5F-47DC-9EC2-0101304EEC8B}" type="sibTrans" cxnId="{D043BB66-540C-4B0F-8970-56EDF6B1F39D}">
      <dgm:prSet/>
      <dgm:spPr/>
      <dgm:t>
        <a:bodyPr/>
        <a:lstStyle/>
        <a:p>
          <a:endParaRPr lang="ru-RU"/>
        </a:p>
      </dgm:t>
    </dgm:pt>
    <dgm:pt modelId="{C4D2D58D-2360-4097-995D-BD6D2A1B2A1A}">
      <dgm:prSet phldrT="[Текст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b="1" cap="all" baseline="0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ФИЛЛЕРЫ С ПЕПТИДАМИ</a:t>
          </a:r>
        </a:p>
      </dgm:t>
    </dgm:pt>
    <dgm:pt modelId="{4AA0D62D-7047-4D48-846B-1C16E08B84E3}" type="parTrans" cxnId="{9496DF63-95AD-48B1-B4E5-94137963375B}">
      <dgm:prSet/>
      <dgm:spPr/>
      <dgm:t>
        <a:bodyPr/>
        <a:lstStyle/>
        <a:p>
          <a:endParaRPr lang="ru-RU"/>
        </a:p>
      </dgm:t>
    </dgm:pt>
    <dgm:pt modelId="{94A4F4C1-CBA3-40D0-82FC-49A405C9C1E9}" type="sibTrans" cxnId="{9496DF63-95AD-48B1-B4E5-94137963375B}">
      <dgm:prSet/>
      <dgm:spPr/>
      <dgm:t>
        <a:bodyPr/>
        <a:lstStyle/>
        <a:p>
          <a:endParaRPr lang="ru-RU"/>
        </a:p>
      </dgm:t>
    </dgm:pt>
    <dgm:pt modelId="{783FD33E-DB97-4A94-8ABE-E7640358AC7D}">
      <dgm:prSet phldrT="[Текст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b="1" cap="all" baseline="0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БиоревитаЛИ </a:t>
          </a:r>
          <a:r>
            <a:rPr lang="ru-RU" b="1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ЗАНТЫ </a:t>
          </a:r>
          <a:r>
            <a:rPr lang="en-US" b="1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Prolong</a:t>
          </a:r>
          <a:endParaRPr lang="ru-RU" b="1" dirty="0">
            <a:solidFill>
              <a:schemeClr val="accent5">
                <a:lumMod val="75000"/>
              </a:schemeClr>
            </a:solidFill>
            <a:latin typeface="Corbel" panose="020B0503020204020204" pitchFamily="34" charset="0"/>
          </a:endParaRPr>
        </a:p>
      </dgm:t>
    </dgm:pt>
    <dgm:pt modelId="{AB9A99F4-5BAE-43F1-B8A9-4AE6F1E4463D}" type="parTrans" cxnId="{A6098419-0A14-4129-B9D9-E0A7B3EF603D}">
      <dgm:prSet/>
      <dgm:spPr/>
      <dgm:t>
        <a:bodyPr/>
        <a:lstStyle/>
        <a:p>
          <a:endParaRPr lang="ru-RU"/>
        </a:p>
      </dgm:t>
    </dgm:pt>
    <dgm:pt modelId="{4625A5D3-99A2-439E-8AA1-44A6A0BBC923}" type="sibTrans" cxnId="{A6098419-0A14-4129-B9D9-E0A7B3EF603D}">
      <dgm:prSet/>
      <dgm:spPr/>
      <dgm:t>
        <a:bodyPr/>
        <a:lstStyle/>
        <a:p>
          <a:endParaRPr lang="ru-RU"/>
        </a:p>
      </dgm:t>
    </dgm:pt>
    <dgm:pt modelId="{B48B6AF4-522C-4EAA-9D84-A49C00BD0831}">
      <dgm:prSet phldrT="[Текст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b="1" cap="all" baseline="0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БиоревитаЛИ ЗАНТЫ</a:t>
          </a:r>
        </a:p>
      </dgm:t>
    </dgm:pt>
    <dgm:pt modelId="{4507B53C-E47F-4F3C-9023-55F0ABC10DF4}" type="parTrans" cxnId="{3FC23C1B-9B50-440D-8930-49A8F4E6AF09}">
      <dgm:prSet/>
      <dgm:spPr/>
      <dgm:t>
        <a:bodyPr/>
        <a:lstStyle/>
        <a:p>
          <a:endParaRPr lang="ru-RU"/>
        </a:p>
      </dgm:t>
    </dgm:pt>
    <dgm:pt modelId="{7883E204-767B-4B6C-802D-775EAFA4747A}" type="sibTrans" cxnId="{3FC23C1B-9B50-440D-8930-49A8F4E6AF09}">
      <dgm:prSet/>
      <dgm:spPr/>
      <dgm:t>
        <a:bodyPr/>
        <a:lstStyle/>
        <a:p>
          <a:endParaRPr lang="ru-RU"/>
        </a:p>
      </dgm:t>
    </dgm:pt>
    <dgm:pt modelId="{12DE2EAB-C887-42C0-9D9B-2A8C35464553}">
      <dgm:prSet phldrT="[Текст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dirty="0"/>
            <a:t> </a:t>
          </a:r>
          <a:r>
            <a:rPr lang="ru-RU" b="1" cap="all" baseline="0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МЕЗО-КОКТЕЙЛИ</a:t>
          </a:r>
        </a:p>
      </dgm:t>
    </dgm:pt>
    <dgm:pt modelId="{6FD1B3D6-614A-4408-8E00-D9607D75A6DE}" type="parTrans" cxnId="{33322733-3869-4552-A794-7D019F8D3B89}">
      <dgm:prSet/>
      <dgm:spPr/>
      <dgm:t>
        <a:bodyPr/>
        <a:lstStyle/>
        <a:p>
          <a:endParaRPr lang="ru-RU"/>
        </a:p>
      </dgm:t>
    </dgm:pt>
    <dgm:pt modelId="{6D9DA3A0-47A6-4386-8DFD-D9B39785B388}" type="sibTrans" cxnId="{33322733-3869-4552-A794-7D019F8D3B89}">
      <dgm:prSet/>
      <dgm:spPr/>
      <dgm:t>
        <a:bodyPr/>
        <a:lstStyle/>
        <a:p>
          <a:endParaRPr lang="ru-RU"/>
        </a:p>
      </dgm:t>
    </dgm:pt>
    <dgm:pt modelId="{DE670EB1-C307-470D-A6E1-21A2810ABCE5}" type="pres">
      <dgm:prSet presAssocID="{25C02A9A-5A66-4D2A-A0D7-BAF987DD1D7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21C9188-DD72-4D74-9B7D-6948DF48CDAC}" type="pres">
      <dgm:prSet presAssocID="{B07EAE77-23B0-4197-A71F-5F1C55CF3D4C}" presName="centerShape" presStyleLbl="node0" presStyleIdx="0" presStyleCnt="1"/>
      <dgm:spPr/>
    </dgm:pt>
    <dgm:pt modelId="{A0FFB629-B98E-4120-AF85-6B232429CBDE}" type="pres">
      <dgm:prSet presAssocID="{49EFA033-813F-4EEF-81B4-30370E0662C2}" presName="parTrans" presStyleLbl="bgSibTrans2D1" presStyleIdx="0" presStyleCnt="5"/>
      <dgm:spPr/>
    </dgm:pt>
    <dgm:pt modelId="{A5CEC77B-2317-4AC7-8F7A-D74A8B6EB1E1}" type="pres">
      <dgm:prSet presAssocID="{784E0BDC-19D1-4655-B04F-5D15E06DEA59}" presName="node" presStyleLbl="node1" presStyleIdx="0" presStyleCnt="5">
        <dgm:presLayoutVars>
          <dgm:bulletEnabled val="1"/>
        </dgm:presLayoutVars>
      </dgm:prSet>
      <dgm:spPr/>
    </dgm:pt>
    <dgm:pt modelId="{39B393A0-608A-46AD-8574-D35F98001F29}" type="pres">
      <dgm:prSet presAssocID="{4AA0D62D-7047-4D48-846B-1C16E08B84E3}" presName="parTrans" presStyleLbl="bgSibTrans2D1" presStyleIdx="1" presStyleCnt="5"/>
      <dgm:spPr/>
    </dgm:pt>
    <dgm:pt modelId="{3264B0FA-7D63-4F13-BE43-6B6D17AA81D9}" type="pres">
      <dgm:prSet presAssocID="{C4D2D58D-2360-4097-995D-BD6D2A1B2A1A}" presName="node" presStyleLbl="node1" presStyleIdx="1" presStyleCnt="5">
        <dgm:presLayoutVars>
          <dgm:bulletEnabled val="1"/>
        </dgm:presLayoutVars>
      </dgm:prSet>
      <dgm:spPr/>
    </dgm:pt>
    <dgm:pt modelId="{68B43D5E-5ABA-4344-B0A9-BD1B2E0DF997}" type="pres">
      <dgm:prSet presAssocID="{AB9A99F4-5BAE-43F1-B8A9-4AE6F1E4463D}" presName="parTrans" presStyleLbl="bgSibTrans2D1" presStyleIdx="2" presStyleCnt="5"/>
      <dgm:spPr/>
    </dgm:pt>
    <dgm:pt modelId="{9DC5CFE6-EEDF-4B1C-BAFE-AB7211507A76}" type="pres">
      <dgm:prSet presAssocID="{783FD33E-DB97-4A94-8ABE-E7640358AC7D}" presName="node" presStyleLbl="node1" presStyleIdx="2" presStyleCnt="5">
        <dgm:presLayoutVars>
          <dgm:bulletEnabled val="1"/>
        </dgm:presLayoutVars>
      </dgm:prSet>
      <dgm:spPr/>
    </dgm:pt>
    <dgm:pt modelId="{C61A611E-0116-4D90-AF64-4A5FF5C0004E}" type="pres">
      <dgm:prSet presAssocID="{4507B53C-E47F-4F3C-9023-55F0ABC10DF4}" presName="parTrans" presStyleLbl="bgSibTrans2D1" presStyleIdx="3" presStyleCnt="5"/>
      <dgm:spPr/>
    </dgm:pt>
    <dgm:pt modelId="{2D22FE34-BB0A-4655-A314-CAEBDE3B3872}" type="pres">
      <dgm:prSet presAssocID="{B48B6AF4-522C-4EAA-9D84-A49C00BD0831}" presName="node" presStyleLbl="node1" presStyleIdx="3" presStyleCnt="5">
        <dgm:presLayoutVars>
          <dgm:bulletEnabled val="1"/>
        </dgm:presLayoutVars>
      </dgm:prSet>
      <dgm:spPr/>
    </dgm:pt>
    <dgm:pt modelId="{A3C86AA7-BD40-41D5-975C-1270D642B23C}" type="pres">
      <dgm:prSet presAssocID="{6FD1B3D6-614A-4408-8E00-D9607D75A6DE}" presName="parTrans" presStyleLbl="bgSibTrans2D1" presStyleIdx="4" presStyleCnt="5"/>
      <dgm:spPr/>
    </dgm:pt>
    <dgm:pt modelId="{89A27DF7-8958-499F-B7FA-F5459370D0C7}" type="pres">
      <dgm:prSet presAssocID="{12DE2EAB-C887-42C0-9D9B-2A8C35464553}" presName="node" presStyleLbl="node1" presStyleIdx="4" presStyleCnt="5" custRadScaleRad="100000">
        <dgm:presLayoutVars>
          <dgm:bulletEnabled val="1"/>
        </dgm:presLayoutVars>
      </dgm:prSet>
      <dgm:spPr/>
    </dgm:pt>
  </dgm:ptLst>
  <dgm:cxnLst>
    <dgm:cxn modelId="{2F4CD912-B221-4EB0-AE17-00A77BA7A340}" type="presOf" srcId="{784E0BDC-19D1-4655-B04F-5D15E06DEA59}" destId="{A5CEC77B-2317-4AC7-8F7A-D74A8B6EB1E1}" srcOrd="0" destOrd="0" presId="urn:microsoft.com/office/officeart/2005/8/layout/radial4"/>
    <dgm:cxn modelId="{F3705914-D414-4F67-9830-E1948D34FD5B}" type="presOf" srcId="{25C02A9A-5A66-4D2A-A0D7-BAF987DD1D77}" destId="{DE670EB1-C307-470D-A6E1-21A2810ABCE5}" srcOrd="0" destOrd="0" presId="urn:microsoft.com/office/officeart/2005/8/layout/radial4"/>
    <dgm:cxn modelId="{A6098419-0A14-4129-B9D9-E0A7B3EF603D}" srcId="{B07EAE77-23B0-4197-A71F-5F1C55CF3D4C}" destId="{783FD33E-DB97-4A94-8ABE-E7640358AC7D}" srcOrd="2" destOrd="0" parTransId="{AB9A99F4-5BAE-43F1-B8A9-4AE6F1E4463D}" sibTransId="{4625A5D3-99A2-439E-8AA1-44A6A0BBC923}"/>
    <dgm:cxn modelId="{3FC23C1B-9B50-440D-8930-49A8F4E6AF09}" srcId="{B07EAE77-23B0-4197-A71F-5F1C55CF3D4C}" destId="{B48B6AF4-522C-4EAA-9D84-A49C00BD0831}" srcOrd="3" destOrd="0" parTransId="{4507B53C-E47F-4F3C-9023-55F0ABC10DF4}" sibTransId="{7883E204-767B-4B6C-802D-775EAFA4747A}"/>
    <dgm:cxn modelId="{89D07D1F-181F-451F-A13B-7CBBBC597178}" type="presOf" srcId="{B48B6AF4-522C-4EAA-9D84-A49C00BD0831}" destId="{2D22FE34-BB0A-4655-A314-CAEBDE3B3872}" srcOrd="0" destOrd="0" presId="urn:microsoft.com/office/officeart/2005/8/layout/radial4"/>
    <dgm:cxn modelId="{0A66602B-0BA3-440E-822F-A4C1B0EA3904}" type="presOf" srcId="{6FD1B3D6-614A-4408-8E00-D9607D75A6DE}" destId="{A3C86AA7-BD40-41D5-975C-1270D642B23C}" srcOrd="0" destOrd="0" presId="urn:microsoft.com/office/officeart/2005/8/layout/radial4"/>
    <dgm:cxn modelId="{33322733-3869-4552-A794-7D019F8D3B89}" srcId="{B07EAE77-23B0-4197-A71F-5F1C55CF3D4C}" destId="{12DE2EAB-C887-42C0-9D9B-2A8C35464553}" srcOrd="4" destOrd="0" parTransId="{6FD1B3D6-614A-4408-8E00-D9607D75A6DE}" sibTransId="{6D9DA3A0-47A6-4386-8DFD-D9B39785B388}"/>
    <dgm:cxn modelId="{51BD6C40-9DB5-4690-B219-FD683ABCA70E}" type="presOf" srcId="{B07EAE77-23B0-4197-A71F-5F1C55CF3D4C}" destId="{421C9188-DD72-4D74-9B7D-6948DF48CDAC}" srcOrd="0" destOrd="0" presId="urn:microsoft.com/office/officeart/2005/8/layout/radial4"/>
    <dgm:cxn modelId="{9496DF63-95AD-48B1-B4E5-94137963375B}" srcId="{B07EAE77-23B0-4197-A71F-5F1C55CF3D4C}" destId="{C4D2D58D-2360-4097-995D-BD6D2A1B2A1A}" srcOrd="1" destOrd="0" parTransId="{4AA0D62D-7047-4D48-846B-1C16E08B84E3}" sibTransId="{94A4F4C1-CBA3-40D0-82FC-49A405C9C1E9}"/>
    <dgm:cxn modelId="{D043BB66-540C-4B0F-8970-56EDF6B1F39D}" srcId="{B07EAE77-23B0-4197-A71F-5F1C55CF3D4C}" destId="{784E0BDC-19D1-4655-B04F-5D15E06DEA59}" srcOrd="0" destOrd="0" parTransId="{49EFA033-813F-4EEF-81B4-30370E0662C2}" sibTransId="{5F99A415-DE5F-47DC-9EC2-0101304EEC8B}"/>
    <dgm:cxn modelId="{76480E6C-BC7C-4FB1-82A4-E380942C1007}" type="presOf" srcId="{783FD33E-DB97-4A94-8ABE-E7640358AC7D}" destId="{9DC5CFE6-EEDF-4B1C-BAFE-AB7211507A76}" srcOrd="0" destOrd="0" presId="urn:microsoft.com/office/officeart/2005/8/layout/radial4"/>
    <dgm:cxn modelId="{B239E889-79F7-421E-937C-6ADABFD3F841}" type="presOf" srcId="{4AA0D62D-7047-4D48-846B-1C16E08B84E3}" destId="{39B393A0-608A-46AD-8574-D35F98001F29}" srcOrd="0" destOrd="0" presId="urn:microsoft.com/office/officeart/2005/8/layout/radial4"/>
    <dgm:cxn modelId="{943080A1-4402-4CA9-8493-F3BADA800BEA}" type="presOf" srcId="{C4D2D58D-2360-4097-995D-BD6D2A1B2A1A}" destId="{3264B0FA-7D63-4F13-BE43-6B6D17AA81D9}" srcOrd="0" destOrd="0" presId="urn:microsoft.com/office/officeart/2005/8/layout/radial4"/>
    <dgm:cxn modelId="{312B43B1-C893-4FFE-94C2-AE831AB27A40}" srcId="{25C02A9A-5A66-4D2A-A0D7-BAF987DD1D77}" destId="{B07EAE77-23B0-4197-A71F-5F1C55CF3D4C}" srcOrd="0" destOrd="0" parTransId="{9A0C0BD2-966F-4277-B550-AAB696F0E60E}" sibTransId="{48A33EF3-9A94-47F5-B58C-414A77F9304A}"/>
    <dgm:cxn modelId="{5C927FB6-F9B8-4AE3-BDB1-4A822951E6A7}" type="presOf" srcId="{12DE2EAB-C887-42C0-9D9B-2A8C35464553}" destId="{89A27DF7-8958-499F-B7FA-F5459370D0C7}" srcOrd="0" destOrd="0" presId="urn:microsoft.com/office/officeart/2005/8/layout/radial4"/>
    <dgm:cxn modelId="{DF6ADBC1-D306-43E7-8A18-10693F6B20DD}" type="presOf" srcId="{49EFA033-813F-4EEF-81B4-30370E0662C2}" destId="{A0FFB629-B98E-4120-AF85-6B232429CBDE}" srcOrd="0" destOrd="0" presId="urn:microsoft.com/office/officeart/2005/8/layout/radial4"/>
    <dgm:cxn modelId="{241B7DD5-5601-4AA5-AEDD-EF226421ABA0}" type="presOf" srcId="{AB9A99F4-5BAE-43F1-B8A9-4AE6F1E4463D}" destId="{68B43D5E-5ABA-4344-B0A9-BD1B2E0DF997}" srcOrd="0" destOrd="0" presId="urn:microsoft.com/office/officeart/2005/8/layout/radial4"/>
    <dgm:cxn modelId="{DCB2ABF3-0C9C-4C2B-AAAD-BE3968C3D394}" type="presOf" srcId="{4507B53C-E47F-4F3C-9023-55F0ABC10DF4}" destId="{C61A611E-0116-4D90-AF64-4A5FF5C0004E}" srcOrd="0" destOrd="0" presId="urn:microsoft.com/office/officeart/2005/8/layout/radial4"/>
    <dgm:cxn modelId="{DF680947-BAFA-4648-AC0A-5B717C280F90}" type="presParOf" srcId="{DE670EB1-C307-470D-A6E1-21A2810ABCE5}" destId="{421C9188-DD72-4D74-9B7D-6948DF48CDAC}" srcOrd="0" destOrd="0" presId="urn:microsoft.com/office/officeart/2005/8/layout/radial4"/>
    <dgm:cxn modelId="{22304A4E-DE19-4DBB-A03A-C1CAD3A7FEF3}" type="presParOf" srcId="{DE670EB1-C307-470D-A6E1-21A2810ABCE5}" destId="{A0FFB629-B98E-4120-AF85-6B232429CBDE}" srcOrd="1" destOrd="0" presId="urn:microsoft.com/office/officeart/2005/8/layout/radial4"/>
    <dgm:cxn modelId="{E3447373-8136-48B5-94C7-DCCBF013D3AC}" type="presParOf" srcId="{DE670EB1-C307-470D-A6E1-21A2810ABCE5}" destId="{A5CEC77B-2317-4AC7-8F7A-D74A8B6EB1E1}" srcOrd="2" destOrd="0" presId="urn:microsoft.com/office/officeart/2005/8/layout/radial4"/>
    <dgm:cxn modelId="{FF39EE45-4021-4431-8569-267D46194655}" type="presParOf" srcId="{DE670EB1-C307-470D-A6E1-21A2810ABCE5}" destId="{39B393A0-608A-46AD-8574-D35F98001F29}" srcOrd="3" destOrd="0" presId="urn:microsoft.com/office/officeart/2005/8/layout/radial4"/>
    <dgm:cxn modelId="{0558AA82-BBDF-4A41-A7A4-B063F65BD711}" type="presParOf" srcId="{DE670EB1-C307-470D-A6E1-21A2810ABCE5}" destId="{3264B0FA-7D63-4F13-BE43-6B6D17AA81D9}" srcOrd="4" destOrd="0" presId="urn:microsoft.com/office/officeart/2005/8/layout/radial4"/>
    <dgm:cxn modelId="{6AF1CA07-5CBD-4127-AB71-38F2F90F7436}" type="presParOf" srcId="{DE670EB1-C307-470D-A6E1-21A2810ABCE5}" destId="{68B43D5E-5ABA-4344-B0A9-BD1B2E0DF997}" srcOrd="5" destOrd="0" presId="urn:microsoft.com/office/officeart/2005/8/layout/radial4"/>
    <dgm:cxn modelId="{6303BAAD-EC0C-4963-92C1-91DC7CC53450}" type="presParOf" srcId="{DE670EB1-C307-470D-A6E1-21A2810ABCE5}" destId="{9DC5CFE6-EEDF-4B1C-BAFE-AB7211507A76}" srcOrd="6" destOrd="0" presId="urn:microsoft.com/office/officeart/2005/8/layout/radial4"/>
    <dgm:cxn modelId="{D2CC1E30-A7B7-4E73-8EFB-7C09EC19641B}" type="presParOf" srcId="{DE670EB1-C307-470D-A6E1-21A2810ABCE5}" destId="{C61A611E-0116-4D90-AF64-4A5FF5C0004E}" srcOrd="7" destOrd="0" presId="urn:microsoft.com/office/officeart/2005/8/layout/radial4"/>
    <dgm:cxn modelId="{038386CD-087A-47A3-9473-C766B537EE5B}" type="presParOf" srcId="{DE670EB1-C307-470D-A6E1-21A2810ABCE5}" destId="{2D22FE34-BB0A-4655-A314-CAEBDE3B3872}" srcOrd="8" destOrd="0" presId="urn:microsoft.com/office/officeart/2005/8/layout/radial4"/>
    <dgm:cxn modelId="{F286C0DB-5AD1-41B8-8847-45EF6874A73C}" type="presParOf" srcId="{DE670EB1-C307-470D-A6E1-21A2810ABCE5}" destId="{A3C86AA7-BD40-41D5-975C-1270D642B23C}" srcOrd="9" destOrd="0" presId="urn:microsoft.com/office/officeart/2005/8/layout/radial4"/>
    <dgm:cxn modelId="{6AAD2FE3-8B95-43D2-974F-FA2205C40DF1}" type="presParOf" srcId="{DE670EB1-C307-470D-A6E1-21A2810ABCE5}" destId="{89A27DF7-8958-499F-B7FA-F5459370D0C7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190FF4-CFFF-4A70-99B6-930E4887F2F5}">
      <dsp:nvSpPr>
        <dsp:cNvPr id="0" name=""/>
        <dsp:cNvSpPr/>
      </dsp:nvSpPr>
      <dsp:spPr>
        <a:xfrm rot="10800000">
          <a:off x="1394615" y="830"/>
          <a:ext cx="4419107" cy="1126127"/>
        </a:xfrm>
        <a:prstGeom prst="homePlate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591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latin typeface="Corbel" panose="020B0503020204020204" pitchFamily="34" charset="0"/>
            </a:rPr>
            <a:t>ПРОИЗВОДСТВО ВЫСОКОЭФФЕКТИВНЫХ ПРЕПАРАТОВ ДЛЯ КОРРЕКЦИИ ВОЗРАСТНЫХ ИЗМЕНЕНИЙ</a:t>
          </a:r>
        </a:p>
      </dsp:txBody>
      <dsp:txXfrm rot="10800000">
        <a:off x="1676147" y="830"/>
        <a:ext cx="4137575" cy="1126127"/>
      </dsp:txXfrm>
    </dsp:sp>
    <dsp:sp modelId="{B7BADF7A-34C5-4EBF-AD31-36F35DFDD3BC}">
      <dsp:nvSpPr>
        <dsp:cNvPr id="0" name=""/>
        <dsp:cNvSpPr/>
      </dsp:nvSpPr>
      <dsp:spPr>
        <a:xfrm>
          <a:off x="831551" y="830"/>
          <a:ext cx="1126127" cy="112612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C0B39A-6078-4FEE-AB82-A3748A35FFB5}">
      <dsp:nvSpPr>
        <dsp:cNvPr id="0" name=""/>
        <dsp:cNvSpPr/>
      </dsp:nvSpPr>
      <dsp:spPr>
        <a:xfrm rot="10800000">
          <a:off x="1394615" y="1463115"/>
          <a:ext cx="4419107" cy="1126127"/>
        </a:xfrm>
        <a:prstGeom prst="homePlate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591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cap="all" baseline="0" dirty="0">
              <a:latin typeface="Corbel" panose="020B0503020204020204" pitchFamily="34" charset="0"/>
            </a:rPr>
            <a:t>Применение новейших разработок в области </a:t>
          </a:r>
          <a:r>
            <a:rPr lang="en-US" sz="1700" b="1" kern="1200" cap="all" baseline="0" dirty="0">
              <a:latin typeface="Corbel" panose="020B0503020204020204" pitchFamily="34" charset="0"/>
            </a:rPr>
            <a:t>anti-age </a:t>
          </a:r>
          <a:r>
            <a:rPr lang="ru-RU" sz="1700" b="1" kern="1200" cap="all" baseline="0" dirty="0">
              <a:latin typeface="Corbel" panose="020B0503020204020204" pitchFamily="34" charset="0"/>
            </a:rPr>
            <a:t>медицины</a:t>
          </a:r>
        </a:p>
      </dsp:txBody>
      <dsp:txXfrm rot="10800000">
        <a:off x="1676147" y="1463115"/>
        <a:ext cx="4137575" cy="1126127"/>
      </dsp:txXfrm>
    </dsp:sp>
    <dsp:sp modelId="{3D533E79-6B15-4E63-864A-13C6D844B40A}">
      <dsp:nvSpPr>
        <dsp:cNvPr id="0" name=""/>
        <dsp:cNvSpPr/>
      </dsp:nvSpPr>
      <dsp:spPr>
        <a:xfrm>
          <a:off x="831551" y="1463115"/>
          <a:ext cx="1126127" cy="112612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B6EE65-86E7-4D58-BFAA-FD83D0D8DF61}">
      <dsp:nvSpPr>
        <dsp:cNvPr id="0" name=""/>
        <dsp:cNvSpPr/>
      </dsp:nvSpPr>
      <dsp:spPr>
        <a:xfrm rot="10800000">
          <a:off x="1394615" y="2925400"/>
          <a:ext cx="4419107" cy="1126127"/>
        </a:xfrm>
        <a:prstGeom prst="homePlate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591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cap="all" baseline="0" dirty="0">
              <a:latin typeface="Corbel" panose="020B0503020204020204" pitchFamily="34" charset="0"/>
            </a:rPr>
            <a:t>Использование ингредиентов высочайшего качества</a:t>
          </a:r>
        </a:p>
      </dsp:txBody>
      <dsp:txXfrm rot="10800000">
        <a:off x="1676147" y="2925400"/>
        <a:ext cx="4137575" cy="1126127"/>
      </dsp:txXfrm>
    </dsp:sp>
    <dsp:sp modelId="{A72ED318-A1E0-4F1D-B846-3979A5673BF7}">
      <dsp:nvSpPr>
        <dsp:cNvPr id="0" name=""/>
        <dsp:cNvSpPr/>
      </dsp:nvSpPr>
      <dsp:spPr>
        <a:xfrm>
          <a:off x="831551" y="2925400"/>
          <a:ext cx="1126127" cy="112612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1C9188-DD72-4D74-9B7D-6948DF48CDAC}">
      <dsp:nvSpPr>
        <dsp:cNvPr id="0" name=""/>
        <dsp:cNvSpPr/>
      </dsp:nvSpPr>
      <dsp:spPr>
        <a:xfrm>
          <a:off x="2399019" y="2302834"/>
          <a:ext cx="1662607" cy="1662607"/>
        </a:xfrm>
        <a:prstGeom prst="ellipse">
          <a:avLst/>
        </a:prstGeom>
        <a:solidFill>
          <a:schemeClr val="accent5">
            <a:lumMod val="60000"/>
            <a:lumOff val="40000"/>
            <a:alpha val="59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cap="all" baseline="0" dirty="0">
              <a:latin typeface="Corbel" panose="020B0503020204020204" pitchFamily="34" charset="0"/>
            </a:rPr>
            <a:t>РЕШЕНИЕ ВСЕХ ВИДОВ ПРОБЛЕМ</a:t>
          </a:r>
        </a:p>
      </dsp:txBody>
      <dsp:txXfrm>
        <a:off x="2642502" y="2546317"/>
        <a:ext cx="1175641" cy="1175641"/>
      </dsp:txXfrm>
    </dsp:sp>
    <dsp:sp modelId="{A0FFB629-B98E-4120-AF85-6B232429CBDE}">
      <dsp:nvSpPr>
        <dsp:cNvPr id="0" name=""/>
        <dsp:cNvSpPr/>
      </dsp:nvSpPr>
      <dsp:spPr>
        <a:xfrm rot="10800000">
          <a:off x="790232" y="2897216"/>
          <a:ext cx="1520303" cy="47384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CEC77B-2317-4AC7-8F7A-D74A8B6EB1E1}">
      <dsp:nvSpPr>
        <dsp:cNvPr id="0" name=""/>
        <dsp:cNvSpPr/>
      </dsp:nvSpPr>
      <dsp:spPr>
        <a:xfrm>
          <a:off x="494" y="2502347"/>
          <a:ext cx="1579476" cy="1263581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cap="all" baseline="0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ФИЛЛЕРЫ</a:t>
          </a:r>
          <a:r>
            <a:rPr lang="ru-RU" b="1" kern="1200" cap="all" baseline="0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 </a:t>
          </a:r>
          <a:r>
            <a:rPr lang="ru-RU" sz="1900" b="1" kern="1200" dirty="0">
              <a:latin typeface="Corbel" panose="020B0503020204020204" pitchFamily="34" charset="0"/>
            </a:rPr>
            <a:t>        </a:t>
          </a:r>
          <a:r>
            <a:rPr lang="ru-RU" sz="1500" b="1" kern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8-26</a:t>
          </a:r>
          <a:r>
            <a:rPr lang="ru-RU" sz="1500" b="1" kern="1200" dirty="0">
              <a:latin typeface="Corbel" panose="020B0503020204020204" pitchFamily="34" charset="0"/>
            </a:rPr>
            <a:t> </a:t>
          </a:r>
          <a:r>
            <a:rPr lang="ru-RU" sz="1500" b="1" kern="1200" cap="all" baseline="0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МГ/МЛ</a:t>
          </a:r>
        </a:p>
      </dsp:txBody>
      <dsp:txXfrm>
        <a:off x="37503" y="2539356"/>
        <a:ext cx="1505458" cy="1189563"/>
      </dsp:txXfrm>
    </dsp:sp>
    <dsp:sp modelId="{39B393A0-608A-46AD-8574-D35F98001F29}">
      <dsp:nvSpPr>
        <dsp:cNvPr id="0" name=""/>
        <dsp:cNvSpPr/>
      </dsp:nvSpPr>
      <dsp:spPr>
        <a:xfrm rot="13500000">
          <a:off x="1282275" y="1709320"/>
          <a:ext cx="1520303" cy="47384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64B0FA-7D63-4F13-BE43-6B6D17AA81D9}">
      <dsp:nvSpPr>
        <dsp:cNvPr id="0" name=""/>
        <dsp:cNvSpPr/>
      </dsp:nvSpPr>
      <dsp:spPr>
        <a:xfrm>
          <a:off x="715180" y="776942"/>
          <a:ext cx="1579476" cy="1263581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cap="all" baseline="0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ФИЛЛЕРЫ С ПЕПТИДАМИ</a:t>
          </a:r>
        </a:p>
      </dsp:txBody>
      <dsp:txXfrm>
        <a:off x="752189" y="813951"/>
        <a:ext cx="1505458" cy="1189563"/>
      </dsp:txXfrm>
    </dsp:sp>
    <dsp:sp modelId="{68B43D5E-5ABA-4344-B0A9-BD1B2E0DF997}">
      <dsp:nvSpPr>
        <dsp:cNvPr id="0" name=""/>
        <dsp:cNvSpPr/>
      </dsp:nvSpPr>
      <dsp:spPr>
        <a:xfrm rot="16200000">
          <a:off x="2470171" y="1217277"/>
          <a:ext cx="1520303" cy="47384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C5CFE6-EEDF-4B1C-BAFE-AB7211507A76}">
      <dsp:nvSpPr>
        <dsp:cNvPr id="0" name=""/>
        <dsp:cNvSpPr/>
      </dsp:nvSpPr>
      <dsp:spPr>
        <a:xfrm>
          <a:off x="2440585" y="62256"/>
          <a:ext cx="1579476" cy="1263581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cap="all" baseline="0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БиоревитаЛИ </a:t>
          </a:r>
          <a:r>
            <a:rPr lang="ru-RU" sz="1500" b="1" kern="1200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ЗАНТЫ </a:t>
          </a:r>
          <a:r>
            <a:rPr lang="en-US" sz="1500" b="1" kern="1200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Prolong</a:t>
          </a:r>
          <a:endParaRPr lang="ru-RU" sz="1500" b="1" kern="1200" dirty="0">
            <a:solidFill>
              <a:schemeClr val="accent5">
                <a:lumMod val="75000"/>
              </a:schemeClr>
            </a:solidFill>
            <a:latin typeface="Corbel" panose="020B0503020204020204" pitchFamily="34" charset="0"/>
          </a:endParaRPr>
        </a:p>
      </dsp:txBody>
      <dsp:txXfrm>
        <a:off x="2477594" y="99265"/>
        <a:ext cx="1505458" cy="1189563"/>
      </dsp:txXfrm>
    </dsp:sp>
    <dsp:sp modelId="{C61A611E-0116-4D90-AF64-4A5FF5C0004E}">
      <dsp:nvSpPr>
        <dsp:cNvPr id="0" name=""/>
        <dsp:cNvSpPr/>
      </dsp:nvSpPr>
      <dsp:spPr>
        <a:xfrm rot="18900000">
          <a:off x="3658067" y="1709320"/>
          <a:ext cx="1520303" cy="47384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22FE34-BB0A-4655-A314-CAEBDE3B3872}">
      <dsp:nvSpPr>
        <dsp:cNvPr id="0" name=""/>
        <dsp:cNvSpPr/>
      </dsp:nvSpPr>
      <dsp:spPr>
        <a:xfrm>
          <a:off x="4165989" y="776942"/>
          <a:ext cx="1579476" cy="1263581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cap="all" baseline="0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БиоревитаЛИ ЗАНТЫ</a:t>
          </a:r>
        </a:p>
      </dsp:txBody>
      <dsp:txXfrm>
        <a:off x="4202998" y="813951"/>
        <a:ext cx="1505458" cy="1189563"/>
      </dsp:txXfrm>
    </dsp:sp>
    <dsp:sp modelId="{A3C86AA7-BD40-41D5-975C-1270D642B23C}">
      <dsp:nvSpPr>
        <dsp:cNvPr id="0" name=""/>
        <dsp:cNvSpPr/>
      </dsp:nvSpPr>
      <dsp:spPr>
        <a:xfrm>
          <a:off x="4150110" y="2897216"/>
          <a:ext cx="1520303" cy="47384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A27DF7-8958-499F-B7FA-F5459370D0C7}">
      <dsp:nvSpPr>
        <dsp:cNvPr id="0" name=""/>
        <dsp:cNvSpPr/>
      </dsp:nvSpPr>
      <dsp:spPr>
        <a:xfrm>
          <a:off x="4880675" y="2502347"/>
          <a:ext cx="1579476" cy="1263581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 </a:t>
          </a:r>
          <a:r>
            <a:rPr lang="ru-RU" sz="1500" b="1" kern="1200" cap="all" baseline="0" dirty="0">
              <a:solidFill>
                <a:schemeClr val="accent5">
                  <a:lumMod val="75000"/>
                </a:schemeClr>
              </a:solidFill>
              <a:latin typeface="Corbel" panose="020B0503020204020204" pitchFamily="34" charset="0"/>
            </a:rPr>
            <a:t>МЕЗО-КОКТЕЙЛИ</a:t>
          </a:r>
        </a:p>
      </dsp:txBody>
      <dsp:txXfrm>
        <a:off x="4917684" y="2539356"/>
        <a:ext cx="1505458" cy="1189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D5444-F62C-42C3-A75A-D9DBA807730F}" type="datetimeFigureOut">
              <a:rPr lang="ru-RU" smtClean="0"/>
              <a:t>17.11.2017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4F617-7A30-41D4-AB86-5D833C98E18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4624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AA1FA-7B6A-47D2-8D61-F225D71B51FF}" type="datetimeFigureOut">
              <a:rPr lang="ru-RU" smtClean="0"/>
              <a:t>17.11.2017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A179D-2D27-49E2-B022-8EDDA2EFE68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60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 noChangeArrowheads="1"/>
          </p:cNvSpPr>
          <p:nvPr/>
        </p:nvSpPr>
        <p:spPr bwMode="white">
          <a:xfrm>
            <a:off x="8429022" y="0"/>
            <a:ext cx="3762978" cy="6858000"/>
          </a:xfrm>
          <a:custGeom>
            <a:avLst/>
            <a:gdLst>
              <a:gd name="connsiteX0" fmla="*/ 0 w 3762978"/>
              <a:gd name="connsiteY0" fmla="*/ 0 h 6858000"/>
              <a:gd name="connsiteX1" fmla="*/ 3762978 w 3762978"/>
              <a:gd name="connsiteY1" fmla="*/ 0 h 6858000"/>
              <a:gd name="connsiteX2" fmla="*/ 3762978 w 3762978"/>
              <a:gd name="connsiteY2" fmla="*/ 6858000 h 6858000"/>
              <a:gd name="connsiteX3" fmla="*/ 338667 w 3762978"/>
              <a:gd name="connsiteY3" fmla="*/ 6858000 h 6858000"/>
              <a:gd name="connsiteX4" fmla="*/ 1189567 w 3762978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2978" h="6858000">
                <a:moveTo>
                  <a:pt x="0" y="0"/>
                </a:moveTo>
                <a:lnTo>
                  <a:pt x="3762978" y="0"/>
                </a:lnTo>
                <a:lnTo>
                  <a:pt x="3762978" y="6858000"/>
                </a:lnTo>
                <a:lnTo>
                  <a:pt x="338667" y="6858000"/>
                </a:lnTo>
                <a:lnTo>
                  <a:pt x="1189567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ru-RU" sz="1800" dirty="0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8145385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950653" y="0"/>
            <a:ext cx="1528232" cy="6858000"/>
          </a:xfrm>
          <a:custGeom>
            <a:avLst/>
            <a:gdLst/>
            <a:ahLst/>
            <a:cxnLst/>
            <a:rect l="l" t="t" r="r" b="b"/>
            <a:pathLst>
              <a:path w="1146174" h="6858000">
                <a:moveTo>
                  <a:pt x="0" y="0"/>
                </a:moveTo>
                <a:lnTo>
                  <a:pt x="253999" y="0"/>
                </a:lnTo>
                <a:lnTo>
                  <a:pt x="1146174" y="4337050"/>
                </a:lnTo>
                <a:lnTo>
                  <a:pt x="51117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778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1873584"/>
            <a:ext cx="6400800" cy="256032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4572000"/>
            <a:ext cx="6400800" cy="1600200"/>
          </a:xfrm>
        </p:spPr>
        <p:txBody>
          <a:bodyPr/>
          <a:lstStyle>
            <a:lvl1pPr marL="0" indent="0" algn="l">
              <a:spcBef>
                <a:spcPts val="120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58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724400" y="1828801"/>
            <a:ext cx="6172200" cy="4343400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400" y="1828800"/>
            <a:ext cx="3017520" cy="4343400"/>
          </a:xfrm>
        </p:spPr>
        <p:txBody>
          <a:bodyPr anchor="ctr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17.11.2017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75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95400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1273" y="5333098"/>
            <a:ext cx="4420252" cy="839102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17.11.2017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24599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95400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24599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3" name="Текст 3"/>
          <p:cNvSpPr>
            <a:spLocks noGrp="1"/>
          </p:cNvSpPr>
          <p:nvPr>
            <p:ph type="body" sz="half" idx="14"/>
          </p:nvPr>
        </p:nvSpPr>
        <p:spPr>
          <a:xfrm>
            <a:off x="6412954" y="5333098"/>
            <a:ext cx="4420252" cy="839102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295400" y="1828801"/>
            <a:ext cx="4572000" cy="3428999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6324600" y="1828801"/>
            <a:ext cx="4572000" cy="3428999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01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17.11.2017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294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 rot="5400000">
            <a:off x="7562850" y="2228850"/>
            <a:ext cx="6858000" cy="2400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6331230" y="3387909"/>
            <a:ext cx="6858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6251613" y="3387909"/>
            <a:ext cx="6858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71318" y="685800"/>
            <a:ext cx="1033272" cy="5486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95400" y="685800"/>
            <a:ext cx="7976754" cy="5486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17.11.2017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411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17.11.2017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18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5"/>
          <p:cNvSpPr>
            <a:spLocks noChangeArrowheads="1"/>
          </p:cNvSpPr>
          <p:nvPr/>
        </p:nvSpPr>
        <p:spPr bwMode="white">
          <a:xfrm>
            <a:off x="6540503" y="0"/>
            <a:ext cx="5651496" cy="6858000"/>
          </a:xfrm>
          <a:custGeom>
            <a:avLst/>
            <a:gdLst/>
            <a:ahLst/>
            <a:cxnLst/>
            <a:rect l="l" t="t" r="r" b="b"/>
            <a:pathLst>
              <a:path w="4238622" h="6858000">
                <a:moveTo>
                  <a:pt x="0" y="0"/>
                </a:moveTo>
                <a:lnTo>
                  <a:pt x="4086222" y="0"/>
                </a:lnTo>
                <a:lnTo>
                  <a:pt x="4237035" y="0"/>
                </a:lnTo>
                <a:lnTo>
                  <a:pt x="4238622" y="0"/>
                </a:lnTo>
                <a:lnTo>
                  <a:pt x="4238622" y="6858000"/>
                </a:lnTo>
                <a:lnTo>
                  <a:pt x="4237035" y="6858000"/>
                </a:lnTo>
                <a:lnTo>
                  <a:pt x="4086222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1800" dirty="0"/>
          </a:p>
        </p:txBody>
      </p:sp>
      <p:sp>
        <p:nvSpPr>
          <p:cNvPr id="11" name="Полилиния 6"/>
          <p:cNvSpPr>
            <a:spLocks/>
          </p:cNvSpPr>
          <p:nvPr/>
        </p:nvSpPr>
        <p:spPr bwMode="auto">
          <a:xfrm>
            <a:off x="6256868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12" name="Полилиния 7"/>
          <p:cNvSpPr>
            <a:spLocks/>
          </p:cNvSpPr>
          <p:nvPr/>
        </p:nvSpPr>
        <p:spPr bwMode="auto">
          <a:xfrm>
            <a:off x="6062136" y="0"/>
            <a:ext cx="1528232" cy="6858000"/>
          </a:xfrm>
          <a:custGeom>
            <a:avLst/>
            <a:gdLst/>
            <a:ahLst/>
            <a:cxnLst/>
            <a:rect l="l" t="t" r="r" b="b"/>
            <a:pathLst>
              <a:path w="1146174" h="6858000">
                <a:moveTo>
                  <a:pt x="0" y="0"/>
                </a:moveTo>
                <a:lnTo>
                  <a:pt x="253999" y="0"/>
                </a:lnTo>
                <a:lnTo>
                  <a:pt x="1146174" y="4337050"/>
                </a:lnTo>
                <a:lnTo>
                  <a:pt x="51117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778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1" y="1873584"/>
            <a:ext cx="5120640" cy="256032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1" y="4572000"/>
            <a:ext cx="5120640" cy="160020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0"/>
          </p:nvPr>
        </p:nvSpPr>
        <p:spPr>
          <a:xfrm>
            <a:off x="6743703" y="0"/>
            <a:ext cx="5448297" cy="6858000"/>
          </a:xfrm>
          <a:custGeom>
            <a:avLst/>
            <a:gdLst>
              <a:gd name="connsiteX0" fmla="*/ 0 w 5448297"/>
              <a:gd name="connsiteY0" fmla="*/ 0 h 6858000"/>
              <a:gd name="connsiteX1" fmla="*/ 5448297 w 5448297"/>
              <a:gd name="connsiteY1" fmla="*/ 0 h 6858000"/>
              <a:gd name="connsiteX2" fmla="*/ 5448297 w 5448297"/>
              <a:gd name="connsiteY2" fmla="*/ 6858000 h 6858000"/>
              <a:gd name="connsiteX3" fmla="*/ 338667 w 5448297"/>
              <a:gd name="connsiteY3" fmla="*/ 6858000 h 6858000"/>
              <a:gd name="connsiteX4" fmla="*/ 1185333 w 5448297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8297" h="6858000">
                <a:moveTo>
                  <a:pt x="0" y="0"/>
                </a:moveTo>
                <a:lnTo>
                  <a:pt x="5448297" y="0"/>
                </a:lnTo>
                <a:lnTo>
                  <a:pt x="5448297" y="6858000"/>
                </a:lnTo>
                <a:lnTo>
                  <a:pt x="338667" y="6858000"/>
                </a:lnTo>
                <a:lnTo>
                  <a:pt x="1185333" y="433705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tIns="365760"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16" name="Инструкции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ru-RU" sz="1200" b="1" i="1" dirty="0">
                <a:solidFill>
                  <a:schemeClr val="lt1"/>
                </a:solidFill>
                <a:latin typeface="Arial"/>
                <a:ea typeface="+mn-ea"/>
                <a:cs typeface="Arial"/>
              </a:rPr>
              <a:t>ПРИМЕЧАНИЕ.</a:t>
            </a:r>
          </a:p>
          <a:p>
            <a:pPr algn="l" defTabSz="914400">
              <a:buNone/>
            </a:pPr>
            <a:r>
              <a:rPr lang="ru-RU" sz="1200" b="0" i="1" dirty="0">
                <a:solidFill>
                  <a:schemeClr val="lt1"/>
                </a:solidFill>
                <a:latin typeface="Arial"/>
                <a:ea typeface="+mn-ea"/>
                <a:cs typeface="Arial"/>
              </a:rPr>
              <a:t>Чтобы изменить изображение на этом слайде, выделите рисунок и удалите его. Затем щелкните значок "Рисунки" в заполнителе и вставьте свое изображение.</a:t>
            </a:r>
          </a:p>
        </p:txBody>
      </p:sp>
    </p:spTree>
    <p:extLst>
      <p:ext uri="{BB962C8B-B14F-4D97-AF65-F5344CB8AC3E}">
        <p14:creationId xmlns:p14="http://schemas.microsoft.com/office/powerpoint/2010/main" val="240281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/>
          <p:cNvSpPr>
            <a:spLocks noChangeArrowheads="1"/>
          </p:cNvSpPr>
          <p:nvPr/>
        </p:nvSpPr>
        <p:spPr bwMode="white">
          <a:xfrm>
            <a:off x="9622368" y="0"/>
            <a:ext cx="2569632" cy="6858000"/>
          </a:xfrm>
          <a:custGeom>
            <a:avLst/>
            <a:gdLst/>
            <a:ahLst/>
            <a:cxnLst/>
            <a:rect l="l" t="t" r="r" b="b"/>
            <a:pathLst>
              <a:path w="1927224" h="6858000">
                <a:moveTo>
                  <a:pt x="0" y="0"/>
                </a:moveTo>
                <a:lnTo>
                  <a:pt x="1927224" y="0"/>
                </a:lnTo>
                <a:lnTo>
                  <a:pt x="192722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1800" dirty="0"/>
          </a:p>
        </p:txBody>
      </p:sp>
      <p:sp>
        <p:nvSpPr>
          <p:cNvPr id="8" name="Полилиния 6"/>
          <p:cNvSpPr>
            <a:spLocks/>
          </p:cNvSpPr>
          <p:nvPr/>
        </p:nvSpPr>
        <p:spPr bwMode="auto">
          <a:xfrm>
            <a:off x="9237132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" dist="508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9" name="Полилиния 7"/>
          <p:cNvSpPr>
            <a:spLocks/>
          </p:cNvSpPr>
          <p:nvPr/>
        </p:nvSpPr>
        <p:spPr bwMode="auto">
          <a:xfrm>
            <a:off x="9173633" y="0"/>
            <a:ext cx="1460499" cy="6858000"/>
          </a:xfrm>
          <a:custGeom>
            <a:avLst/>
            <a:gdLst/>
            <a:ahLst/>
            <a:cxnLst/>
            <a:rect l="l" t="t" r="r" b="b"/>
            <a:pathLst>
              <a:path w="1095374" h="6858000">
                <a:moveTo>
                  <a:pt x="0" y="0"/>
                </a:moveTo>
                <a:lnTo>
                  <a:pt x="203199" y="0"/>
                </a:lnTo>
                <a:lnTo>
                  <a:pt x="1095374" y="4337050"/>
                </a:lnTo>
                <a:lnTo>
                  <a:pt x="460374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" dist="508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10" name="Полилиния 7"/>
          <p:cNvSpPr>
            <a:spLocks/>
          </p:cNvSpPr>
          <p:nvPr/>
        </p:nvSpPr>
        <p:spPr bwMode="auto">
          <a:xfrm>
            <a:off x="9173633" y="0"/>
            <a:ext cx="1460499" cy="6858000"/>
          </a:xfrm>
          <a:custGeom>
            <a:avLst/>
            <a:gdLst/>
            <a:ahLst/>
            <a:cxnLst/>
            <a:rect l="l" t="t" r="r" b="b"/>
            <a:pathLst>
              <a:path w="1095374" h="6858000">
                <a:moveTo>
                  <a:pt x="0" y="0"/>
                </a:moveTo>
                <a:lnTo>
                  <a:pt x="203199" y="0"/>
                </a:lnTo>
                <a:lnTo>
                  <a:pt x="1095374" y="4337050"/>
                </a:lnTo>
                <a:lnTo>
                  <a:pt x="460374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398" y="2914650"/>
            <a:ext cx="8046720" cy="155733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398" y="4589463"/>
            <a:ext cx="8046718" cy="1011237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1964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24600" y="1828799"/>
            <a:ext cx="4572000" cy="43434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17.11.2017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820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4572000" cy="847725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95400" y="2705100"/>
            <a:ext cx="4572000" cy="34671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24600" y="1828800"/>
            <a:ext cx="4572000" cy="847725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24600" y="2705100"/>
            <a:ext cx="4572000" cy="34671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17.11.2017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236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17.11.2017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733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17.11.2017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363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8209" y="1828800"/>
            <a:ext cx="6126480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400" y="1828800"/>
            <a:ext cx="3017520" cy="4343400"/>
          </a:xfrm>
        </p:spPr>
        <p:txBody>
          <a:bodyPr anchor="ctr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ru-RU" smtClean="0"/>
              <a:t>17.11.2017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76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 bwMode="white">
          <a:xfrm>
            <a:off x="0" y="0"/>
            <a:ext cx="12192000" cy="1371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1371600"/>
            <a:ext cx="12192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1443006"/>
            <a:ext cx="12192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9601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79A3335-6331-4872-A8B7-ECD55539F4D0}" type="datetimeFigureOut">
              <a:rPr lang="ru-RU" smtClean="0"/>
              <a:pPr/>
              <a:t>17.11.2017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95399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2500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473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1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7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7094" y="2391918"/>
            <a:ext cx="7077075" cy="2459588"/>
          </a:xfrm>
        </p:spPr>
        <p:txBody>
          <a:bodyPr>
            <a:normAutofit/>
          </a:bodyPr>
          <a:lstStyle/>
          <a:p>
            <a:pPr>
              <a:spcBef>
                <a:spcPts val="1"/>
              </a:spcBef>
            </a:pPr>
            <a:r>
              <a:rPr lang="ru-RU" sz="3600" dirty="0" err="1">
                <a:latin typeface="Arial Black" panose="020B0A04020102020204" pitchFamily="34" charset="0"/>
              </a:rPr>
              <a:t>Дермальные</a:t>
            </a:r>
            <a:r>
              <a:rPr lang="ru-RU" sz="3600" dirty="0">
                <a:latin typeface="Arial Black" panose="020B0A04020102020204" pitchFamily="34" charset="0"/>
              </a:rPr>
              <a:t> филеры, </a:t>
            </a:r>
            <a:r>
              <a:rPr lang="ru-RU" sz="3600" dirty="0" err="1">
                <a:latin typeface="Arial Black" panose="020B0A04020102020204" pitchFamily="34" charset="0"/>
              </a:rPr>
              <a:t>биоревитализанты</a:t>
            </a:r>
            <a:r>
              <a:rPr lang="ru-RU" sz="3600" dirty="0">
                <a:latin typeface="Arial Black" panose="020B0A04020102020204" pitchFamily="34" charset="0"/>
              </a:rPr>
              <a:t> и мезо</a:t>
            </a:r>
            <a:r>
              <a:rPr lang="en-US" sz="3600" dirty="0">
                <a:latin typeface="Arial Black" panose="020B0A04020102020204" pitchFamily="34" charset="0"/>
              </a:rPr>
              <a:t>-</a:t>
            </a:r>
            <a:r>
              <a:rPr lang="ru-RU" sz="3600" dirty="0">
                <a:latin typeface="Arial Black" panose="020B0A04020102020204" pitchFamily="34" charset="0"/>
              </a:rPr>
              <a:t>терапевтические </a:t>
            </a:r>
            <a:r>
              <a:rPr lang="ru-RU" sz="3600" dirty="0" err="1">
                <a:latin typeface="Arial Black" panose="020B0A04020102020204" pitchFamily="34" charset="0"/>
              </a:rPr>
              <a:t>репаранты</a:t>
            </a:r>
            <a:r>
              <a:rPr lang="ru-RU" sz="3600" dirty="0">
                <a:latin typeface="Arial Black" panose="020B0A04020102020204" pitchFamily="34" charset="0"/>
              </a:rPr>
              <a:t> </a:t>
            </a:r>
            <a:r>
              <a:rPr lang="en-US" sz="3600" dirty="0">
                <a:latin typeface="Arial Black" panose="020B0A04020102020204" pitchFamily="34" charset="0"/>
              </a:rPr>
              <a:t>QUEEN</a:t>
            </a:r>
            <a:endParaRPr lang="ru-RU" sz="3600" b="0" i="0" dirty="0">
              <a:solidFill>
                <a:srgbClr val="595959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9026" y="110266"/>
            <a:ext cx="2286274" cy="52194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69" y="485775"/>
            <a:ext cx="2327603" cy="51773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1431" y="1434160"/>
            <a:ext cx="2141535" cy="488044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477" y="1918568"/>
            <a:ext cx="2101495" cy="467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59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4905" y="121784"/>
            <a:ext cx="9085744" cy="1036850"/>
          </a:xfrm>
        </p:spPr>
        <p:txBody>
          <a:bodyPr/>
          <a:lstStyle/>
          <a:p>
            <a:pPr>
              <a:spcBef>
                <a:spcPts val="1"/>
              </a:spcBef>
            </a:pPr>
            <a:r>
              <a:rPr lang="ru-RU" b="1" dirty="0">
                <a:latin typeface="Arial Black" panose="020B0A04020102020204" pitchFamily="34" charset="0"/>
              </a:rPr>
              <a:t>МЕЗО КОКТЕЙЛИ </a:t>
            </a:r>
            <a:r>
              <a:rPr lang="en-US" b="1" dirty="0">
                <a:latin typeface="Arial Black" panose="020B0A04020102020204" pitchFamily="34" charset="0"/>
              </a:rPr>
              <a:t>QUEEN</a:t>
            </a:r>
            <a:endParaRPr lang="ru-RU" sz="3200" b="0" i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120944" y="6536293"/>
            <a:ext cx="20243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Arial Black" panose="020B0A04020102020204" pitchFamily="34" charset="0"/>
              </a:rPr>
              <a:t>Marvel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Medical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Group</a:t>
            </a:r>
            <a:endParaRPr lang="ru-RU" sz="1200" dirty="0">
              <a:latin typeface="Arial Black" panose="020B0A040201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220375" y="1295931"/>
            <a:ext cx="9820275" cy="9525"/>
          </a:xfrm>
          <a:prstGeom prst="line">
            <a:avLst/>
          </a:prstGeom>
          <a:ln w="317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92428" y="4007921"/>
            <a:ext cx="452048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haroni" panose="02010803020104030203" pitchFamily="2" charset="-79"/>
              </a:rPr>
              <a:t>Queen </a:t>
            </a:r>
            <a:r>
              <a:rPr lang="en-US" sz="2800" b="1" dirty="0" err="1">
                <a:latin typeface="Arial" panose="020B0604020202020204" pitchFamily="34" charset="0"/>
                <a:cs typeface="Aharoni" panose="02010803020104030203" pitchFamily="2" charset="-79"/>
              </a:rPr>
              <a:t>Aminovit</a:t>
            </a:r>
            <a:r>
              <a:rPr lang="en-US" sz="2800" b="1" dirty="0">
                <a:latin typeface="Arial" panose="020B0604020202020204" pitchFamily="34" charset="0"/>
                <a:cs typeface="Aharoni" panose="02010803020104030203" pitchFamily="2" charset="-79"/>
              </a:rPr>
              <a:t> Pro</a:t>
            </a:r>
            <a:r>
              <a:rPr lang="ru-RU" sz="2800" b="1" dirty="0">
                <a:latin typeface="Arial" panose="020B0604020202020204" pitchFamily="34" charset="0"/>
                <a:cs typeface="Aharoni" panose="02010803020104030203" pitchFamily="2" charset="-79"/>
              </a:rPr>
              <a:t> </a:t>
            </a:r>
          </a:p>
          <a:p>
            <a:r>
              <a:rPr lang="ru-RU" dirty="0">
                <a:latin typeface="Arial" panose="020B0604020202020204" pitchFamily="34" charset="0"/>
                <a:cs typeface="Aharoni" panose="02010803020104030203" pitchFamily="2" charset="-79"/>
              </a:rPr>
              <a:t>Флакон 6 мл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2428" y="4802465"/>
            <a:ext cx="430154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Состав: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вода для инъекций,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гиалуронат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натрия, глицин,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аланин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ацетилцистеин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ацетил-тирозин, цистеин,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треонин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валин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орнитин,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пролин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аспарагиновая кислота, аспарагин, аргинин, гистидин, триптофан,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фенилаланин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изолейцин, лейцин,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глутаминовая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кислота, метионин, лизин,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серин</a:t>
            </a:r>
            <a:r>
              <a:rPr lang="ru-RU" sz="1400" dirty="0"/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06096" y="1622739"/>
            <a:ext cx="654246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Мультиактивный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коктейль содержит сбалансированный комплекс важных аминокислот и ингредиентов, которые устраняют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оксидативный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стресс кожи, способствуют насыщению ее кислородом, восполняют недостаток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гиалуроновой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кислоты и стимулируют выработку собственной ГК, активируют пролиферативную и синтетическую функцию фибробластов, ускоряют регенерацию, восстанавливают метаболизм и энергетический обмен клеток кожи. Совместно эти активные элементы достигают превосходного равновесного и нормализованного состояния кожи путём улучшения её биохимических параметров.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Компоненты препарата являются строительным материалом и используются для сборки новых коллагеновых фибрилл, что приводит к выраженному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лифтинговому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эффекту.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915" y="4494688"/>
            <a:ext cx="3541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400" dirty="0"/>
          </a:p>
        </p:txBody>
      </p:sp>
      <p:pic>
        <p:nvPicPr>
          <p:cNvPr id="3074" name="Picture 2" descr="C:\Users\90C5~1\AppData\Local\Temp\Rar$DIa0.849\bottleQueen-0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701" y="1618188"/>
            <a:ext cx="1378498" cy="220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99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4905" y="121784"/>
            <a:ext cx="9085744" cy="1036850"/>
          </a:xfrm>
        </p:spPr>
        <p:txBody>
          <a:bodyPr/>
          <a:lstStyle/>
          <a:p>
            <a:pPr>
              <a:spcBef>
                <a:spcPts val="1"/>
              </a:spcBef>
            </a:pPr>
            <a:r>
              <a:rPr lang="ru-RU" b="1" dirty="0">
                <a:latin typeface="Arial Black" panose="020B0A04020102020204" pitchFamily="34" charset="0"/>
              </a:rPr>
              <a:t>МЕЗО КОКТЕЙЛИ </a:t>
            </a:r>
            <a:r>
              <a:rPr lang="en-US" b="1" dirty="0">
                <a:latin typeface="Arial Black" panose="020B0A04020102020204" pitchFamily="34" charset="0"/>
              </a:rPr>
              <a:t>QUEEN</a:t>
            </a:r>
            <a:endParaRPr lang="ru-RU" sz="3200" b="0" i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120944" y="6536293"/>
            <a:ext cx="20243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Arial Black" panose="020B0A04020102020204" pitchFamily="34" charset="0"/>
              </a:rPr>
              <a:t>Marvel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Medical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Group</a:t>
            </a:r>
            <a:endParaRPr lang="ru-RU" sz="1200" dirty="0">
              <a:latin typeface="Arial Black" panose="020B0A040201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220375" y="1295931"/>
            <a:ext cx="9820275" cy="9525"/>
          </a:xfrm>
          <a:prstGeom prst="line">
            <a:avLst/>
          </a:prstGeom>
          <a:ln w="317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95459" y="3829540"/>
            <a:ext cx="441745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Queen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Anticellulite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latin typeface="Arial" panose="020B0604020202020204" pitchFamily="34" charset="0"/>
                <a:cs typeface="Aharoni" panose="02010803020104030203" pitchFamily="2" charset="-79"/>
              </a:rPr>
              <a:t>Pro</a:t>
            </a:r>
            <a:r>
              <a:rPr lang="ru-RU" sz="2800" b="1" dirty="0">
                <a:latin typeface="Arial" panose="020B0604020202020204" pitchFamily="34" charset="0"/>
                <a:cs typeface="Aharoni" panose="02010803020104030203" pitchFamily="2" charset="-79"/>
              </a:rPr>
              <a:t> </a:t>
            </a:r>
          </a:p>
          <a:p>
            <a:r>
              <a:rPr lang="ru-RU" dirty="0">
                <a:latin typeface="Arial" panose="020B0604020202020204" pitchFamily="34" charset="0"/>
                <a:cs typeface="Aharoni" panose="02010803020104030203" pitchFamily="2" charset="-79"/>
              </a:rPr>
              <a:t>Флакон 6 мл</a:t>
            </a:r>
          </a:p>
          <a:p>
            <a:endParaRPr lang="ru-RU" dirty="0"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endParaRPr lang="ru-RU" dirty="0">
              <a:latin typeface="Arial" panose="020B0604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5459" y="4494688"/>
            <a:ext cx="41985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Состав: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фосфатный буфер, натрия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дезоксихолат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бензиловый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спирт, фолиевая кислота, биотин, тиамин, рибофлавин, ниацин, пантотеновая кислота, пиридоксин, кобаламин, кофеин.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12158" y="1622739"/>
            <a:ext cx="609170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Препарат с прямым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липолитическим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действием. Используется в коррекции локальных жировых отложений при проведения безоперационной липосакции малых объемов.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Состав препарата дополнен компонентами, нормализующими жировой обмен, потенцирующими действие прямых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липолитиков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снижающими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свободнорадикальную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нагрузку на ткани и возможность побочных реакций.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915" y="4494688"/>
            <a:ext cx="3541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400" dirty="0"/>
          </a:p>
        </p:txBody>
      </p:sp>
      <p:pic>
        <p:nvPicPr>
          <p:cNvPr id="4098" name="Picture 2" descr="C:\Users\90C5~1\AppData\Local\Temp\Rar$DIa0.626\bottleQueen-0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803" y="1622740"/>
            <a:ext cx="1378958" cy="22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30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4905" y="121784"/>
            <a:ext cx="9085744" cy="1036850"/>
          </a:xfrm>
        </p:spPr>
        <p:txBody>
          <a:bodyPr/>
          <a:lstStyle/>
          <a:p>
            <a:pPr>
              <a:spcBef>
                <a:spcPts val="1"/>
              </a:spcBef>
            </a:pPr>
            <a:r>
              <a:rPr lang="ru-RU" b="1" dirty="0">
                <a:latin typeface="Arial Black" panose="020B0A04020102020204" pitchFamily="34" charset="0"/>
              </a:rPr>
              <a:t>МЕЗО КОКТЕЙЛИ </a:t>
            </a:r>
            <a:r>
              <a:rPr lang="en-US" b="1" dirty="0">
                <a:latin typeface="Arial Black" panose="020B0A04020102020204" pitchFamily="34" charset="0"/>
              </a:rPr>
              <a:t>QUEEN</a:t>
            </a:r>
            <a:endParaRPr lang="ru-RU" sz="3200" b="0" i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120944" y="6536293"/>
            <a:ext cx="20243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Arial Black" panose="020B0A04020102020204" pitchFamily="34" charset="0"/>
              </a:rPr>
              <a:t>Marvel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Medical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Group</a:t>
            </a:r>
            <a:endParaRPr lang="ru-RU" sz="1200" dirty="0">
              <a:latin typeface="Arial Black" panose="020B0A040201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220375" y="1295931"/>
            <a:ext cx="9820275" cy="9525"/>
          </a:xfrm>
          <a:prstGeom prst="line">
            <a:avLst/>
          </a:prstGeom>
          <a:ln w="317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69701" y="3848676"/>
            <a:ext cx="444321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Queen DMAE Classic</a:t>
            </a:r>
            <a:r>
              <a:rPr lang="ru-RU" sz="2800" b="1" dirty="0">
                <a:latin typeface="Arial" panose="020B0604020202020204" pitchFamily="34" charset="0"/>
                <a:cs typeface="Aharoni" panose="02010803020104030203" pitchFamily="2" charset="-79"/>
              </a:rPr>
              <a:t> </a:t>
            </a:r>
          </a:p>
          <a:p>
            <a:r>
              <a:rPr lang="ru-RU" dirty="0">
                <a:latin typeface="Arial" panose="020B0604020202020204" pitchFamily="34" charset="0"/>
                <a:cs typeface="Aharoni" panose="02010803020104030203" pitchFamily="2" charset="-79"/>
              </a:rPr>
              <a:t>Флакон 6 мл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9701" y="4802466"/>
            <a:ext cx="42242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Состав: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2-диметиламиноэтанол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Гиалуронат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натрия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Тартаровая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кислота (винная кислота)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Органический кремний (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монометил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трисиланол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мануронат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12158" y="1622739"/>
            <a:ext cx="633640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Мощный омолаживающий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мезококтейль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который эффективно борется с дряблостью кожи, морщинами на лице, шее, в зоне декольте, сокращает пигментные пятна, выравнивает кожный рельеф, уменьшает выраженность сосудистого рисунка. Дает эффект укрепления и подтяжки кожи, незаменим для пациентов с проявлениями гравитационного птоза, при мелкоморщинистом, усталом и деформационном типах старения. Восстанавливает тонус и упругость, повышает плотность кожи, обладает мощным эффектом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лифтинга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Благодаря ингибированию синтеза пигмента липофусцина препарат используется для профилактики лентиго. Такой широкий спектр действия препарата делает процедуру невероятно эффективной в любом возрасте, незаменимым средством в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комплекснои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̆ терапии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стрии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̆, атрофических рубцов, рубцов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постакне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915" y="4494688"/>
            <a:ext cx="3541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400" dirty="0"/>
          </a:p>
        </p:txBody>
      </p:sp>
      <p:pic>
        <p:nvPicPr>
          <p:cNvPr id="5122" name="Picture 2" descr="C:\Users\90C5~1\AppData\Local\Temp\Rar$DIa0.136\bottleQueen-0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845" y="1622739"/>
            <a:ext cx="1390916" cy="222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75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4905" y="121784"/>
            <a:ext cx="9085744" cy="1036850"/>
          </a:xfrm>
        </p:spPr>
        <p:txBody>
          <a:bodyPr/>
          <a:lstStyle/>
          <a:p>
            <a:pPr>
              <a:spcBef>
                <a:spcPts val="1"/>
              </a:spcBef>
            </a:pPr>
            <a:r>
              <a:rPr lang="ru-RU" b="1" dirty="0">
                <a:latin typeface="Arial Black" panose="020B0A04020102020204" pitchFamily="34" charset="0"/>
              </a:rPr>
              <a:t>МЕЗО КОКТЕЙЛИ </a:t>
            </a:r>
            <a:r>
              <a:rPr lang="en-US" b="1" dirty="0">
                <a:latin typeface="Arial Black" panose="020B0A04020102020204" pitchFamily="34" charset="0"/>
              </a:rPr>
              <a:t>QUEEN</a:t>
            </a:r>
            <a:endParaRPr lang="ru-RU" sz="3200" b="0" i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120944" y="6536293"/>
            <a:ext cx="20243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Arial Black" panose="020B0A04020102020204" pitchFamily="34" charset="0"/>
              </a:rPr>
              <a:t>Marvel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Medical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Group</a:t>
            </a:r>
            <a:endParaRPr lang="ru-RU" sz="1200" dirty="0">
              <a:latin typeface="Arial Black" panose="020B0A040201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220375" y="1295931"/>
            <a:ext cx="9820275" cy="9525"/>
          </a:xfrm>
          <a:prstGeom prst="line">
            <a:avLst/>
          </a:prstGeom>
          <a:ln w="317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8339" y="3850784"/>
            <a:ext cx="466215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Queen Anti Alopecia Pro</a:t>
            </a:r>
            <a:endParaRPr lang="ru-RU" sz="2800" b="1" dirty="0"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r>
              <a:rPr lang="ru-RU" dirty="0">
                <a:latin typeface="Arial" panose="020B0604020202020204" pitchFamily="34" charset="0"/>
                <a:cs typeface="Aharoni" panose="02010803020104030203" pitchFamily="2" charset="-79"/>
              </a:rPr>
              <a:t>Флакон 6 мл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339" y="4802465"/>
            <a:ext cx="46621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Состав: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натрия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гиалуронат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0,9% раствор натрия хлорида, мио-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инозитол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глицин,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аланин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аспарагиназа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-аспарагиновая кислота,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-цистеина гидрохлорид,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глутаминовая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кислота,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-гистидин,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-изолейцин, фолиевая кислота, тиамин,  ниацин, пантотеновая кислота, пиридоксин, кобаламин</a:t>
            </a:r>
            <a:r>
              <a:rPr lang="ru-RU" sz="1400" dirty="0"/>
              <a:t>.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12158" y="1622739"/>
            <a:ext cx="633640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Мультиактивный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коктеиль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для лечения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алопеции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(андрогенной, очаговой и др.), себореи волосистой части головы, восстановления волосяного фолликула в результате его повреждения агрессивными методами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Аминокислотно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-заместительная терапия, представленная комплексом аминокислот, сбалансированным как по количественному содержанию, так и по пространственной структуре молекул, активизирует процессы роста волосяного стержня и восстановления волосяного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фолиликула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встраиваясь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в биохимические процессы и выступая в роли строительного материал, необходимого для синтеза кератина.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915" y="4494688"/>
            <a:ext cx="3541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400" dirty="0"/>
          </a:p>
        </p:txBody>
      </p:sp>
      <p:pic>
        <p:nvPicPr>
          <p:cNvPr id="6146" name="Picture 2" descr="C:\Users\90C5~1\AppData\Local\Temp\Rar$DIa0.479\bottleQueen-0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803" y="1539597"/>
            <a:ext cx="1378958" cy="22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1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4905" y="121784"/>
            <a:ext cx="9085744" cy="1036850"/>
          </a:xfrm>
        </p:spPr>
        <p:txBody>
          <a:bodyPr/>
          <a:lstStyle/>
          <a:p>
            <a:pPr>
              <a:spcBef>
                <a:spcPts val="1"/>
              </a:spcBef>
            </a:pPr>
            <a:r>
              <a:rPr lang="ru-RU" b="1" dirty="0">
                <a:latin typeface="Arial Black" panose="020B0A04020102020204" pitchFamily="34" charset="0"/>
              </a:rPr>
              <a:t>МЕЗО КОКТЕЙЛИ </a:t>
            </a:r>
            <a:r>
              <a:rPr lang="en-US" b="1" dirty="0">
                <a:latin typeface="Arial Black" panose="020B0A04020102020204" pitchFamily="34" charset="0"/>
              </a:rPr>
              <a:t>QUEEN</a:t>
            </a:r>
            <a:endParaRPr lang="ru-RU" sz="3200" b="0" i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120944" y="6536293"/>
            <a:ext cx="20243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Arial Black" panose="020B0A04020102020204" pitchFamily="34" charset="0"/>
              </a:rPr>
              <a:t>Marvel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Medical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Group</a:t>
            </a:r>
            <a:endParaRPr lang="ru-RU" sz="1200" dirty="0">
              <a:latin typeface="Arial Black" panose="020B0A040201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220375" y="1295931"/>
            <a:ext cx="9820275" cy="9525"/>
          </a:xfrm>
          <a:prstGeom prst="line">
            <a:avLst/>
          </a:prstGeom>
          <a:ln w="317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8338" y="3850784"/>
            <a:ext cx="48038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Queen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PeptoCells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Complex</a:t>
            </a:r>
            <a:endParaRPr lang="ru-RU" sz="2400" b="1" dirty="0"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r>
              <a:rPr lang="ru-RU" dirty="0">
                <a:latin typeface="Arial" panose="020B0604020202020204" pitchFamily="34" charset="0"/>
                <a:cs typeface="Aharoni" panose="02010803020104030203" pitchFamily="2" charset="-79"/>
              </a:rPr>
              <a:t>Флакон 6 мл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339" y="4802465"/>
            <a:ext cx="46621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Состав: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натрия гиалуронат, вода для инъекций,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декапептид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- 4, аргинин, гистидин.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70489" y="1107881"/>
            <a:ext cx="633640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Высокомолекулярная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гиалуроновая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кислота и комплекс аминокислот восстанавливают метаболизм и энергетический обмен клеток кожи. Данное средство включает аминокислоты в уникальной смеси сбалансированного раствора. Совместно эти активные элементы достигают превосходного равновесного и нормализованного состояния кожи путём улучшения её биохимических параметров.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Механизм действия: Профилактика и коррекция возрастных изменений кожи лица и тела, морщины, дряблость и сухость кожи, уменьшает глубину морщин области вокруг глаз и предотвращает их появление, улучшает кровообращение, устраняет темные круги под глазами, подготовка и реабилитация после агрессивных косметологических процедур (химические пилинги, шлифовки, пластические операции и т.д.)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915" y="4494688"/>
            <a:ext cx="3541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400" dirty="0"/>
          </a:p>
        </p:txBody>
      </p:sp>
      <p:pic>
        <p:nvPicPr>
          <p:cNvPr id="7170" name="Picture 2" descr="C:\Users\90C5~1\AppData\Local\Temp\Rar$DIa0.428\bottleQueen-0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803" y="1580292"/>
            <a:ext cx="1378958" cy="22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18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0918" y="2914650"/>
            <a:ext cx="7951200" cy="1193711"/>
          </a:xfrm>
        </p:spPr>
        <p:txBody>
          <a:bodyPr/>
          <a:lstStyle/>
          <a:p>
            <a:pPr algn="ctr"/>
            <a:r>
              <a:rPr lang="ru-RU" dirty="0"/>
              <a:t>Спасибо за внимание!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Marvel Medical Group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www.marvel-med.ru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77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3275" y="121784"/>
            <a:ext cx="4933950" cy="1036850"/>
          </a:xfrm>
        </p:spPr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3200" b="0" i="0" dirty="0">
                <a:solidFill>
                  <a:schemeClr val="bg1"/>
                </a:solidFill>
                <a:latin typeface="Arial Black" panose="020B0A04020102020204" pitchFamily="34" charset="0"/>
              </a:rPr>
              <a:t>Концепция </a:t>
            </a:r>
            <a:r>
              <a:rPr lang="en-US" sz="3200" b="0" i="0" dirty="0">
                <a:solidFill>
                  <a:schemeClr val="bg1"/>
                </a:solidFill>
                <a:latin typeface="Arial Black" panose="020B0A04020102020204" pitchFamily="34" charset="0"/>
              </a:rPr>
              <a:t>QUEEN</a:t>
            </a:r>
            <a:endParaRPr lang="ru-RU" sz="3200" b="0" i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25287086"/>
              </p:ext>
            </p:extLst>
          </p:nvPr>
        </p:nvGraphicFramePr>
        <p:xfrm>
          <a:off x="2820987" y="1871580"/>
          <a:ext cx="6645275" cy="40523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120944" y="6536293"/>
            <a:ext cx="20243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Arial Black" panose="020B0A04020102020204" pitchFamily="34" charset="0"/>
              </a:rPr>
              <a:t>Marvel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Medical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Group</a:t>
            </a:r>
            <a:endParaRPr lang="ru-RU" sz="1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14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120944" y="6536293"/>
            <a:ext cx="20243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Arial Black" panose="020B0A04020102020204" pitchFamily="34" charset="0"/>
              </a:rPr>
              <a:t>Marvel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Medical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Group</a:t>
            </a:r>
            <a:endParaRPr lang="ru-RU" sz="1200" dirty="0">
              <a:latin typeface="Arial Black" panose="020B0A04020102020204" pitchFamily="34" charset="0"/>
            </a:endParaRPr>
          </a:p>
        </p:txBody>
      </p:sp>
      <p:sp>
        <p:nvSpPr>
          <p:cNvPr id="6" name="Заголовок 5"/>
          <p:cNvSpPr txBox="1">
            <a:spLocks noGrp="1"/>
          </p:cNvSpPr>
          <p:nvPr>
            <p:ph type="title"/>
          </p:nvPr>
        </p:nvSpPr>
        <p:spPr>
          <a:xfrm>
            <a:off x="2686878" y="647123"/>
            <a:ext cx="960120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 АССОРТИМЕНТ </a:t>
            </a:r>
            <a:r>
              <a:rPr lang="en-US" dirty="0">
                <a:latin typeface="Arial Black" panose="020B0A04020102020204" pitchFamily="34" charset="0"/>
              </a:rPr>
              <a:t>QUEEN</a:t>
            </a:r>
            <a:r>
              <a:rPr lang="ru-RU" dirty="0"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9055" y="3913070"/>
            <a:ext cx="30739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cap="all" dirty="0">
                <a:latin typeface="Arial Black" panose="020B0A04020102020204" pitchFamily="34" charset="0"/>
              </a:rPr>
              <a:t>производство RENO MED SARL (Франция)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86957" y="1874624"/>
            <a:ext cx="76030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cap="all" dirty="0">
                <a:latin typeface="Arial Black" panose="020B0A04020102020204" pitchFamily="34" charset="0"/>
              </a:rPr>
              <a:t>ШИРОКАЯ АССОРТИМЕНТНАЯ ЛИНЕЙКА: </a:t>
            </a: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483918515"/>
              </p:ext>
            </p:extLst>
          </p:nvPr>
        </p:nvGraphicFramePr>
        <p:xfrm>
          <a:off x="3206317" y="2358612"/>
          <a:ext cx="6460647" cy="40276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987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3275" y="121784"/>
            <a:ext cx="4933950" cy="1036850"/>
          </a:xfrm>
        </p:spPr>
        <p:txBody>
          <a:bodyPr/>
          <a:lstStyle/>
          <a:p>
            <a:pPr>
              <a:spcBef>
                <a:spcPts val="1"/>
              </a:spcBef>
            </a:pPr>
            <a:r>
              <a:rPr lang="ru-RU" b="1" dirty="0">
                <a:latin typeface="Arial Black" panose="020B0A04020102020204" pitchFamily="34" charset="0"/>
              </a:rPr>
              <a:t>ФИЛЛЕРЫ </a:t>
            </a:r>
            <a:r>
              <a:rPr lang="en-US" b="1" dirty="0">
                <a:latin typeface="Arial Black" panose="020B0A04020102020204" pitchFamily="34" charset="0"/>
              </a:rPr>
              <a:t>QUEEN</a:t>
            </a:r>
            <a:endParaRPr lang="ru-RU" sz="3200" b="0" i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120944" y="6536293"/>
            <a:ext cx="20243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Arial Black" panose="020B0A04020102020204" pitchFamily="34" charset="0"/>
              </a:rPr>
              <a:t>Marvel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Medical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Group</a:t>
            </a:r>
            <a:endParaRPr lang="ru-RU" sz="1200" dirty="0">
              <a:latin typeface="Arial Black" panose="020B0A040201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220375" y="1295931"/>
            <a:ext cx="9820275" cy="9525"/>
          </a:xfrm>
          <a:prstGeom prst="line">
            <a:avLst/>
          </a:prstGeom>
          <a:ln w="317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998" y="1631043"/>
            <a:ext cx="1191966" cy="25466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943" y="1647874"/>
            <a:ext cx="1117468" cy="25466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564" y="1611550"/>
            <a:ext cx="1125755" cy="25700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45210" y="4177694"/>
            <a:ext cx="14462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18 мг/мл</a:t>
            </a:r>
          </a:p>
          <a:p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Шприц 1 мл</a:t>
            </a:r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  <a:p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HA 3 000 000 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 </a:t>
            </a:r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Da</a:t>
            </a:r>
            <a:endParaRPr lang="ru-RU" sz="1400" dirty="0"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endParaRPr lang="ru-RU" sz="1400" dirty="0">
              <a:latin typeface="Arial" panose="020B0604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2997" y="4908730"/>
            <a:ext cx="32243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haroni" panose="02010803020104030203" pitchFamily="2" charset="-79"/>
              </a:rPr>
              <a:t>для повышения тургора и плотности кожи, коррекции поверхностных тонких морщин, а также уменьшения выраженности глубоких морщин и складок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99779" y="4177694"/>
            <a:ext cx="14462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23 мг/мл</a:t>
            </a:r>
          </a:p>
          <a:p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Шприц 1 мл</a:t>
            </a:r>
            <a:endParaRPr lang="en-US" sz="14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HA 3 000 000 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 </a:t>
            </a:r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Da</a:t>
            </a:r>
            <a:endParaRPr lang="ru-RU" sz="1400" dirty="0"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endParaRPr lang="ru-RU" sz="1400" dirty="0">
              <a:latin typeface="Arial" panose="020B0604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99780" y="4908730"/>
            <a:ext cx="2954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haroni" panose="02010803020104030203" pitchFamily="2" charset="-79"/>
              </a:rPr>
              <a:t>для коррекции средне-глубоких морщин и складок, идеален для коррекции формы и придания объема губам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811544" y="4177694"/>
            <a:ext cx="14462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26 мг/мл</a:t>
            </a:r>
          </a:p>
          <a:p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Шприц 1 мл</a:t>
            </a:r>
            <a:endParaRPr lang="en-US" sz="14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HA 3 000 000 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 </a:t>
            </a:r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Da</a:t>
            </a:r>
            <a:endParaRPr lang="ru-RU" sz="1400" dirty="0"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endParaRPr lang="ru-RU" sz="1400" dirty="0">
              <a:latin typeface="Arial" panose="020B0604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82564" y="4908730"/>
            <a:ext cx="2954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haroni" panose="02010803020104030203" pitchFamily="2" charset="-79"/>
              </a:rPr>
              <a:t>для проведения контурной пластики, коррекция  глубоких морщин и заломов,  формы и объема скул, щек, висков, подбородка, овала лица </a:t>
            </a:r>
          </a:p>
        </p:txBody>
      </p:sp>
    </p:spTree>
    <p:extLst>
      <p:ext uri="{BB962C8B-B14F-4D97-AF65-F5344CB8AC3E}">
        <p14:creationId xmlns:p14="http://schemas.microsoft.com/office/powerpoint/2010/main" val="321805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3275" y="121784"/>
            <a:ext cx="4933950" cy="1036850"/>
          </a:xfrm>
        </p:spPr>
        <p:txBody>
          <a:bodyPr/>
          <a:lstStyle/>
          <a:p>
            <a:pPr>
              <a:spcBef>
                <a:spcPts val="1"/>
              </a:spcBef>
            </a:pPr>
            <a:r>
              <a:rPr lang="ru-RU" b="1" dirty="0">
                <a:latin typeface="Arial Black" panose="020B0A04020102020204" pitchFamily="34" charset="0"/>
              </a:rPr>
              <a:t>ФИЛЛЕРЫ </a:t>
            </a:r>
            <a:r>
              <a:rPr lang="en-US" b="1" dirty="0">
                <a:latin typeface="Arial Black" panose="020B0A04020102020204" pitchFamily="34" charset="0"/>
              </a:rPr>
              <a:t>QUEEN</a:t>
            </a:r>
            <a:endParaRPr lang="ru-RU" sz="3200" b="0" i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120944" y="6536293"/>
            <a:ext cx="20243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Arial Black" panose="020B0A04020102020204" pitchFamily="34" charset="0"/>
              </a:rPr>
              <a:t>Marvel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Medical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Group</a:t>
            </a:r>
            <a:endParaRPr lang="ru-RU" sz="120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91713" y="4296962"/>
            <a:ext cx="14462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8 мг/мл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Шприц 1 мл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HA 3 000 000 </a:t>
            </a:r>
            <a:r>
              <a:rPr lang="ru-RU" sz="14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Da</a:t>
            </a:r>
            <a:endParaRPr lang="ru-RU" sz="14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ru-RU" sz="1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9500" y="5027998"/>
            <a:ext cx="32243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для коррекции признаков фото- и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хроноповреждения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периорбитальной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области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37149" y="4296962"/>
            <a:ext cx="14462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12 мг/мл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Шприц 1 мл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HA 3 000 000 </a:t>
            </a:r>
            <a:r>
              <a:rPr lang="ru-RU" sz="14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Da</a:t>
            </a:r>
            <a:endParaRPr lang="ru-RU" sz="14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35681" y="4296962"/>
            <a:ext cx="14462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14 мг/мл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Шприц 1 мл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HA 3 000 000 </a:t>
            </a:r>
            <a:r>
              <a:rPr lang="ru-RU" sz="14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Da</a:t>
            </a:r>
            <a:endParaRPr lang="ru-RU" sz="14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06701" y="5027998"/>
            <a:ext cx="2954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для усиленного увлажнения  кожи, восстановления тургора и плотности. Идеален для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периоральной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и 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периорбитальной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области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435" y="1795609"/>
            <a:ext cx="1189330" cy="254101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108" y="1818066"/>
            <a:ext cx="1136514" cy="2541018"/>
          </a:xfrm>
          <a:prstGeom prst="rect">
            <a:avLst/>
          </a:prstGeom>
        </p:spPr>
      </p:pic>
      <p:pic>
        <p:nvPicPr>
          <p:cNvPr id="8194" name="Picture 2" descr="C:\Users\90C5~1\AppData\Local\Temp\Rar$DIa0.556\Queen-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482" y="1795609"/>
            <a:ext cx="1134817" cy="254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8070" y="161540"/>
            <a:ext cx="8048625" cy="1036850"/>
          </a:xfrm>
        </p:spPr>
        <p:txBody>
          <a:bodyPr/>
          <a:lstStyle/>
          <a:p>
            <a:pPr>
              <a:spcBef>
                <a:spcPts val="1"/>
              </a:spcBef>
            </a:pPr>
            <a:r>
              <a:rPr lang="ru-RU" b="1" dirty="0">
                <a:latin typeface="Arial Black" panose="020B0A04020102020204" pitchFamily="34" charset="0"/>
              </a:rPr>
              <a:t>ФИЛЛЕРЫ </a:t>
            </a:r>
            <a:r>
              <a:rPr lang="en-US" b="1" dirty="0">
                <a:latin typeface="Arial Black" panose="020B0A04020102020204" pitchFamily="34" charset="0"/>
              </a:rPr>
              <a:t>QUEEN</a:t>
            </a:r>
            <a:r>
              <a:rPr lang="ru-RU" b="1" dirty="0">
                <a:latin typeface="Arial Black" panose="020B0A04020102020204" pitchFamily="34" charset="0"/>
              </a:rPr>
              <a:t> С ПЕПТИДАМИ</a:t>
            </a:r>
            <a:endParaRPr lang="ru-RU" sz="3200" b="0" i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120944" y="6536293"/>
            <a:ext cx="20243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Arial Black" panose="020B0A04020102020204" pitchFamily="34" charset="0"/>
              </a:rPr>
              <a:t>Marvel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Medical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Group</a:t>
            </a:r>
            <a:endParaRPr lang="ru-RU" sz="1200" dirty="0"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4209" y="4485803"/>
            <a:ext cx="14462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20 мг/мл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Шприц 1 мл</a:t>
            </a:r>
          </a:p>
          <a:p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HA 3 000 000 </a:t>
            </a:r>
            <a:r>
              <a:rPr lang="ru-RU" sz="14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Da</a:t>
            </a:r>
            <a:endParaRPr lang="ru-RU" sz="1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1996" y="5216839"/>
            <a:ext cx="32243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для повышения тургора и плотности кожи, коррекции тонких поверхностных морщин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37149" y="4485803"/>
            <a:ext cx="14462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23 мг/мл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Шприц 1 мл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HA 3 000 000 </a:t>
            </a:r>
            <a:r>
              <a:rPr lang="ru-RU" sz="14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Da</a:t>
            </a:r>
            <a:endParaRPr lang="ru-RU" sz="14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37150" y="5216839"/>
            <a:ext cx="295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для коррекции средне-глубоких морщин и заломов, коррекции формы и объема губ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63" y="1843786"/>
            <a:ext cx="1161937" cy="258451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149" y="1821987"/>
            <a:ext cx="1134986" cy="2586573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8079767" y="2466369"/>
            <a:ext cx="45405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составе препаратов 2 пептида: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• Nonapeptide-18 (CG-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Formade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• Oligopeptide-55 (CG-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Collagrin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Пептиды ингибируют активность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гиалуронидазы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за счет чего  длительность действия препарата увеличивается до 18 месяцев!!!</a:t>
            </a:r>
          </a:p>
        </p:txBody>
      </p:sp>
    </p:spTree>
    <p:extLst>
      <p:ext uri="{BB962C8B-B14F-4D97-AF65-F5344CB8AC3E}">
        <p14:creationId xmlns:p14="http://schemas.microsoft.com/office/powerpoint/2010/main" val="2078169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8070" y="161540"/>
            <a:ext cx="8048625" cy="1036850"/>
          </a:xfrm>
        </p:spPr>
        <p:txBody>
          <a:bodyPr/>
          <a:lstStyle/>
          <a:p>
            <a:pPr>
              <a:spcBef>
                <a:spcPts val="1"/>
              </a:spcBef>
            </a:pPr>
            <a:r>
              <a:rPr lang="ru-RU" b="1" dirty="0">
                <a:latin typeface="Arial Black" panose="020B0A04020102020204" pitchFamily="34" charset="0"/>
              </a:rPr>
              <a:t>ФИЛЛЕРЫ </a:t>
            </a:r>
            <a:r>
              <a:rPr lang="en-US" b="1" dirty="0">
                <a:latin typeface="Arial Black" panose="020B0A04020102020204" pitchFamily="34" charset="0"/>
              </a:rPr>
              <a:t>QUEEN</a:t>
            </a:r>
            <a:r>
              <a:rPr lang="ru-RU" b="1" dirty="0">
                <a:latin typeface="Arial Black" panose="020B0A04020102020204" pitchFamily="34" charset="0"/>
              </a:rPr>
              <a:t> С ПЕПТИДАМИ</a:t>
            </a:r>
            <a:endParaRPr lang="ru-RU" sz="3200" b="0" i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120944" y="6536293"/>
            <a:ext cx="20243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Arial Black" panose="020B0A04020102020204" pitchFamily="34" charset="0"/>
              </a:rPr>
              <a:t>Marvel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Medical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Group</a:t>
            </a:r>
            <a:endParaRPr lang="ru-RU" sz="1200" dirty="0"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12798" y="5803081"/>
            <a:ext cx="14462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18 мг/мл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Шприц 1 мл</a:t>
            </a:r>
          </a:p>
          <a:p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HA 3 000 000 </a:t>
            </a:r>
            <a:r>
              <a:rPr lang="ru-RU" sz="14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Da</a:t>
            </a:r>
            <a:endParaRPr lang="ru-RU" sz="1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56099" y="2386761"/>
            <a:ext cx="56657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 Биоревитализант пролонгированного действия с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глицеролом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(20мг/мл). Позволяет воссоздать оптимальную физиологическую среду для стимуляции фибробластов, синтеза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гиалуроновой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кислоты, коллагена и других компонентов клеточного матрикса.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Глицерол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пролонгирует и усиливает свойства основного компонента, способствуя значительному увеличению длительности действия последнего на протяжении полугода. 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256" y="1505194"/>
            <a:ext cx="1901886" cy="411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84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4905" y="121784"/>
            <a:ext cx="9085744" cy="1036850"/>
          </a:xfrm>
        </p:spPr>
        <p:txBody>
          <a:bodyPr/>
          <a:lstStyle/>
          <a:p>
            <a:pPr>
              <a:spcBef>
                <a:spcPts val="1"/>
              </a:spcBef>
            </a:pPr>
            <a:r>
              <a:rPr lang="ru-RU" b="1" dirty="0">
                <a:latin typeface="Arial Black" panose="020B0A04020102020204" pitchFamily="34" charset="0"/>
              </a:rPr>
              <a:t>БИОРЕВИТАЛИЗАНТЫ </a:t>
            </a:r>
            <a:r>
              <a:rPr lang="en-US" b="1" dirty="0">
                <a:latin typeface="Arial Black" panose="020B0A04020102020204" pitchFamily="34" charset="0"/>
              </a:rPr>
              <a:t>QUEEN</a:t>
            </a:r>
            <a:endParaRPr lang="ru-RU" sz="3200" b="0" i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120944" y="6536293"/>
            <a:ext cx="20243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Arial Black" panose="020B0A04020102020204" pitchFamily="34" charset="0"/>
              </a:rPr>
              <a:t>Marvel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Medical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Group</a:t>
            </a:r>
            <a:endParaRPr lang="ru-RU" sz="1200" dirty="0">
              <a:latin typeface="Arial Black" panose="020B0A040201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220375" y="1295931"/>
            <a:ext cx="9820275" cy="9525"/>
          </a:xfrm>
          <a:prstGeom prst="line">
            <a:avLst/>
          </a:prstGeom>
          <a:ln w="317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82997" y="4177694"/>
            <a:ext cx="19156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haroni" panose="02010803020104030203" pitchFamily="2" charset="-79"/>
              </a:rPr>
              <a:t>Queen Soft </a:t>
            </a:r>
            <a:r>
              <a:rPr lang="ru-RU" sz="1400" b="1" dirty="0">
                <a:latin typeface="Arial" panose="020B0604020202020204" pitchFamily="34" charset="0"/>
                <a:cs typeface="Aharoni" panose="02010803020104030203" pitchFamily="2" charset="-79"/>
              </a:rPr>
              <a:t> 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6 мг/мл</a:t>
            </a:r>
          </a:p>
          <a:p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Шприц 1,6 мл</a:t>
            </a:r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  <a:p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HA 3 000 000 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 </a:t>
            </a:r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Da</a:t>
            </a:r>
            <a:endParaRPr lang="ru-RU" sz="1400" dirty="0"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endParaRPr lang="ru-RU" sz="1400" dirty="0">
              <a:latin typeface="Arial" panose="020B0604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2997" y="4908730"/>
            <a:ext cx="32243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haroni" panose="02010803020104030203" pitchFamily="2" charset="-79"/>
              </a:rPr>
              <a:t>Queen Bio R 6 HA-6 </a:t>
            </a:r>
          </a:p>
          <a:p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6 мг/мл  Флакон 6 мл</a:t>
            </a:r>
            <a:endParaRPr lang="en-US" sz="1400" dirty="0"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для повышения тургора и плотности кожи, коррекции поверхностных тонких морщин, </a:t>
            </a:r>
            <a:r>
              <a:rPr lang="ru-RU" sz="1400" dirty="0" err="1">
                <a:latin typeface="Arial" panose="020B0604020202020204" pitchFamily="34" charset="0"/>
                <a:cs typeface="Aharoni" panose="02010803020104030203" pitchFamily="2" charset="-79"/>
              </a:rPr>
              <a:t>периорбитальной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 области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99779" y="4177694"/>
            <a:ext cx="19335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haroni" panose="02010803020104030203" pitchFamily="2" charset="-79"/>
              </a:rPr>
              <a:t>Queen Basic 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7 мг/мл</a:t>
            </a:r>
          </a:p>
          <a:p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Шприц 1</a:t>
            </a:r>
            <a:r>
              <a:rPr lang="en-US" sz="1400" dirty="0">
                <a:latin typeface="Arial" panose="020B0604020202020204" pitchFamily="34" charset="0"/>
                <a:cs typeface="Aharoni" panose="02010803020104030203" pitchFamily="2" charset="-79"/>
              </a:rPr>
              <a:t>,6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 мл</a:t>
            </a:r>
            <a:endParaRPr lang="en-US" sz="14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HA 3 000 000 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 </a:t>
            </a:r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Da</a:t>
            </a:r>
            <a:endParaRPr lang="ru-RU" sz="1400" dirty="0"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endParaRPr lang="ru-RU" sz="1400" dirty="0">
              <a:latin typeface="Arial" panose="020B0604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99780" y="4908730"/>
            <a:ext cx="295445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haroni" panose="02010803020104030203" pitchFamily="2" charset="-79"/>
              </a:rPr>
              <a:t>Queen Bio R7 HA-7</a:t>
            </a:r>
          </a:p>
          <a:p>
            <a:r>
              <a:rPr lang="en-US" sz="1400" dirty="0">
                <a:latin typeface="Arial" panose="020B0604020202020204" pitchFamily="34" charset="0"/>
                <a:cs typeface="Aharoni" panose="02010803020104030203" pitchFamily="2" charset="-79"/>
              </a:rPr>
              <a:t>7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 мг/мл  Флакон 6 мл</a:t>
            </a:r>
            <a:endParaRPr lang="en-US" sz="1400" dirty="0"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для коррекции инволюционных изменений кожи лица и тела, формирующегося птоза, </a:t>
            </a:r>
            <a:r>
              <a:rPr lang="ru-RU" sz="1400" dirty="0" err="1">
                <a:latin typeface="Arial" panose="020B0604020202020204" pitchFamily="34" charset="0"/>
                <a:cs typeface="Aharoni" panose="02010803020104030203" pitchFamily="2" charset="-79"/>
              </a:rPr>
              <a:t>стрий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, атрофических рубцов, </a:t>
            </a:r>
            <a:r>
              <a:rPr lang="ru-RU" sz="1400" dirty="0" err="1">
                <a:latin typeface="Arial" panose="020B0604020202020204" pitchFamily="34" charset="0"/>
                <a:cs typeface="Aharoni" panose="02010803020104030203" pitchFamily="2" charset="-79"/>
              </a:rPr>
              <a:t>дермальных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 складок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54236" y="1815921"/>
            <a:ext cx="388447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Галуроновая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кислота, входящая в состав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биоревитализантов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создает оптимальную среду для нормального функционирования фибробластов, синтезирующих белки межклеточного матрикса (коллаген, эластин) 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мукополисахариды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; участвует в транспорте и распределении воды в тканях, определяет барьерную и защитную функции межклеточного пространства, повышает эластичность кожи, нормализует ее влажность, оказывает ранозаживляющее действие. 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2" descr="F:\фото препаратов\Queen-1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779" y="1576423"/>
            <a:ext cx="1155600" cy="251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F:\фото препаратов\Queen-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505" y="1550386"/>
            <a:ext cx="1155592" cy="257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90C5~1\AppData\Local\Temp\Rar$DIa0.208\bottleQueen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350" y="2706857"/>
            <a:ext cx="803080" cy="128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90C5~1\AppData\Local\Temp\Rar$DIa0.529\bottleQueen-0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550" y="2705453"/>
            <a:ext cx="803957" cy="1286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70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4905" y="121784"/>
            <a:ext cx="9085744" cy="1036850"/>
          </a:xfrm>
        </p:spPr>
        <p:txBody>
          <a:bodyPr/>
          <a:lstStyle/>
          <a:p>
            <a:pPr>
              <a:spcBef>
                <a:spcPts val="1"/>
              </a:spcBef>
            </a:pPr>
            <a:r>
              <a:rPr lang="ru-RU" b="1" dirty="0">
                <a:latin typeface="Arial Black" panose="020B0A04020102020204" pitchFamily="34" charset="0"/>
              </a:rPr>
              <a:t>БИОРЕВИТАЛИЗАНТЫ </a:t>
            </a:r>
            <a:r>
              <a:rPr lang="en-US" b="1" dirty="0">
                <a:latin typeface="Arial Black" panose="020B0A04020102020204" pitchFamily="34" charset="0"/>
              </a:rPr>
              <a:t>QUEEN</a:t>
            </a:r>
            <a:endParaRPr lang="ru-RU" sz="3200" b="0" i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120944" y="6536293"/>
            <a:ext cx="20243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Arial Black" panose="020B0A04020102020204" pitchFamily="34" charset="0"/>
              </a:rPr>
              <a:t>Marvel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Medical</a:t>
            </a:r>
            <a:r>
              <a:rPr lang="ru-RU" sz="1200" dirty="0"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latin typeface="Arial Black" panose="020B0A04020102020204" pitchFamily="34" charset="0"/>
              </a:rPr>
              <a:t>Group</a:t>
            </a:r>
            <a:endParaRPr lang="ru-RU" sz="1200" dirty="0">
              <a:latin typeface="Arial Black" panose="020B0A040201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220375" y="1295931"/>
            <a:ext cx="9820275" cy="9525"/>
          </a:xfrm>
          <a:prstGeom prst="line">
            <a:avLst/>
          </a:prstGeom>
          <a:ln w="317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82997" y="4177694"/>
            <a:ext cx="22715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haroni" panose="02010803020104030203" pitchFamily="2" charset="-79"/>
              </a:rPr>
              <a:t>Queen Intense </a:t>
            </a:r>
            <a:r>
              <a:rPr lang="en-US" sz="1400" dirty="0">
                <a:latin typeface="Arial" panose="020B0604020202020204" pitchFamily="34" charset="0"/>
                <a:cs typeface="Aharoni" panose="02010803020104030203" pitchFamily="2" charset="-79"/>
              </a:rPr>
              <a:t>8,5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 мг/мл</a:t>
            </a:r>
          </a:p>
          <a:p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Шприц 1</a:t>
            </a:r>
            <a:r>
              <a:rPr lang="en-US" sz="1400" dirty="0">
                <a:latin typeface="Arial" panose="020B0604020202020204" pitchFamily="34" charset="0"/>
                <a:cs typeface="Aharoni" panose="02010803020104030203" pitchFamily="2" charset="-79"/>
              </a:rPr>
              <a:t>,6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 мл</a:t>
            </a:r>
            <a:endParaRPr lang="en-US" sz="14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HA 3 000 000 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 </a:t>
            </a:r>
            <a:r>
              <a:rPr lang="en-US" sz="1400" dirty="0">
                <a:latin typeface="Aharoni" panose="02010803020104030203" pitchFamily="2" charset="-79"/>
                <a:cs typeface="Aharoni" panose="02010803020104030203" pitchFamily="2" charset="-79"/>
              </a:rPr>
              <a:t>Da</a:t>
            </a:r>
            <a:endParaRPr lang="ru-RU" sz="1400" dirty="0"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endParaRPr lang="ru-RU" sz="1400" dirty="0">
              <a:latin typeface="Arial" panose="020B0604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20375" y="4908730"/>
            <a:ext cx="32357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haroni" panose="02010803020104030203" pitchFamily="2" charset="-79"/>
              </a:rPr>
              <a:t>Queen Bio R8 HA-8</a:t>
            </a:r>
          </a:p>
          <a:p>
            <a:r>
              <a:rPr lang="en-US" sz="1400" dirty="0">
                <a:latin typeface="Arial" panose="020B0604020202020204" pitchFamily="34" charset="0"/>
                <a:cs typeface="Aharoni" panose="02010803020104030203" pitchFamily="2" charset="-79"/>
              </a:rPr>
              <a:t>8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 мг/мл  Флакон 6 мл</a:t>
            </a:r>
            <a:endParaRPr lang="en-US" sz="1400" dirty="0"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Препарат для интенсивного омоложения и </a:t>
            </a:r>
            <a:r>
              <a:rPr lang="ru-RU" sz="1400" dirty="0" err="1">
                <a:latin typeface="Arial" panose="020B0604020202020204" pitchFamily="34" charset="0"/>
                <a:cs typeface="Aharoni" panose="02010803020104030203" pitchFamily="2" charset="-79"/>
              </a:rPr>
              <a:t>лифтинга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,  для коррекции признаков выраженного фото, </a:t>
            </a:r>
            <a:r>
              <a:rPr lang="ru-RU" sz="1400" dirty="0" err="1">
                <a:latin typeface="Arial" panose="020B0604020202020204" pitchFamily="34" charset="0"/>
                <a:cs typeface="Aharoni" panose="02010803020104030203" pitchFamily="2" charset="-79"/>
              </a:rPr>
              <a:t>хроностарения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, морщин, складок,</a:t>
            </a:r>
            <a:r>
              <a:rPr lang="ru-RU" sz="1600" dirty="0">
                <a:latin typeface="Arial" panose="020B0604020202020204" pitchFamily="34" charset="0"/>
                <a:cs typeface="Aharoni" panose="02010803020104030203" pitchFamily="2" charset="-79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haroni" panose="02010803020104030203" pitchFamily="2" charset="-79"/>
              </a:rPr>
              <a:t>биоармирования</a:t>
            </a:r>
            <a:endParaRPr lang="ru-RU" sz="1400" dirty="0">
              <a:latin typeface="Arial" panose="020B0604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19730" y="3876541"/>
            <a:ext cx="28462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b="1" dirty="0"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r>
              <a:rPr lang="en-US" sz="1400" b="1" dirty="0">
                <a:latin typeface="Arial" panose="020B0604020202020204" pitchFamily="34" charset="0"/>
                <a:cs typeface="Aharoni" panose="02010803020104030203" pitchFamily="2" charset="-79"/>
              </a:rPr>
              <a:t>Queen Bio R</a:t>
            </a:r>
            <a:r>
              <a:rPr lang="ru-RU" sz="1400" b="1" dirty="0">
                <a:latin typeface="Arial" panose="020B0604020202020204" pitchFamily="34" charset="0"/>
                <a:cs typeface="Aharoni" panose="02010803020104030203" pitchFamily="2" charset="-79"/>
              </a:rPr>
              <a:t>9</a:t>
            </a:r>
            <a:r>
              <a:rPr lang="en-US" sz="1400" b="1" dirty="0">
                <a:latin typeface="Arial" panose="020B0604020202020204" pitchFamily="34" charset="0"/>
                <a:cs typeface="Aharoni" panose="02010803020104030203" pitchFamily="2" charset="-79"/>
              </a:rPr>
              <a:t> HA-</a:t>
            </a:r>
            <a:r>
              <a:rPr lang="ru-RU" sz="1400" b="1" dirty="0">
                <a:latin typeface="Arial" panose="020B0604020202020204" pitchFamily="34" charset="0"/>
                <a:cs typeface="Aharoni" panose="02010803020104030203" pitchFamily="2" charset="-79"/>
              </a:rPr>
              <a:t>9</a:t>
            </a:r>
            <a:endParaRPr lang="en-US" sz="1400" b="1" dirty="0"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9 мг/мл  Флакон 6 мл</a:t>
            </a:r>
          </a:p>
          <a:p>
            <a:endParaRPr lang="en-US" sz="1400" dirty="0"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Идеально подходит для </a:t>
            </a:r>
            <a:r>
              <a:rPr lang="en-US" sz="1400" dirty="0">
                <a:latin typeface="Arial" panose="020B0604020202020204" pitchFamily="34" charset="0"/>
                <a:cs typeface="Aharoni" panose="02010803020104030203" pitchFamily="2" charset="-79"/>
              </a:rPr>
              <a:t>anti-age 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терапии и </a:t>
            </a:r>
            <a:r>
              <a:rPr lang="ru-RU" sz="1400" dirty="0" err="1">
                <a:latin typeface="Arial" panose="020B0604020202020204" pitchFamily="34" charset="0"/>
                <a:cs typeface="Aharoni" panose="02010803020104030203" pitchFamily="2" charset="-79"/>
              </a:rPr>
              <a:t>лифтинга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 кожи. Препарат </a:t>
            </a:r>
            <a:r>
              <a:rPr lang="ru-RU" sz="1400" dirty="0" err="1">
                <a:latin typeface="Arial" panose="020B0604020202020204" pitchFamily="34" charset="0"/>
                <a:cs typeface="Aharoni" panose="02010803020104030203" pitchFamily="2" charset="-79"/>
              </a:rPr>
              <a:t>отчно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 подходит для </a:t>
            </a:r>
            <a:r>
              <a:rPr lang="ru-RU" sz="1400" dirty="0" err="1">
                <a:latin typeface="Arial" panose="020B0604020202020204" pitchFamily="34" charset="0"/>
                <a:cs typeface="Aharoni" panose="02010803020104030203" pitchFamily="2" charset="-79"/>
              </a:rPr>
              <a:t>биоармирования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, коррекция </a:t>
            </a:r>
            <a:r>
              <a:rPr lang="ru-RU" sz="1400" dirty="0" err="1">
                <a:latin typeface="Arial" panose="020B0604020202020204" pitchFamily="34" charset="0"/>
                <a:cs typeface="Aharoni" panose="02010803020104030203" pitchFamily="2" charset="-79"/>
              </a:rPr>
              <a:t>стрий</a:t>
            </a:r>
            <a:r>
              <a:rPr lang="ru-RU" sz="1400" dirty="0">
                <a:latin typeface="Arial" panose="020B0604020202020204" pitchFamily="34" charset="0"/>
                <a:cs typeface="Aharoni" panose="02010803020104030203" pitchFamily="2" charset="-79"/>
              </a:rPr>
              <a:t> и рубцов </a:t>
            </a:r>
          </a:p>
        </p:txBody>
      </p:sp>
      <p:pic>
        <p:nvPicPr>
          <p:cNvPr id="3074" name="Picture 2" descr="F:\фото препаратов\Queen-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997" y="1607294"/>
            <a:ext cx="1187252" cy="257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90C5~1\AppData\Local\Temp\Rar$DIa0.151\bottleQueen-0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892" y="2789463"/>
            <a:ext cx="803080" cy="128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90C5~1\AppData\Local\Temp\Rar$DIa0.424\bottleQueen-0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204" y="2808625"/>
            <a:ext cx="803080" cy="128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23538" y="2047741"/>
            <a:ext cx="379926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Высокая концентрация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гиалуроновой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кислоты в препаратах позволяет использовать  для глубокой гидратации тканей, для заполнения морщин и складок, а также для потенцирования эффекта процедуры контурной пластики и других эстетических методов коррекции. Идеально подходят для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anti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терапии 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лифтинга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кожи.</a:t>
            </a:r>
          </a:p>
        </p:txBody>
      </p:sp>
    </p:spTree>
    <p:extLst>
      <p:ext uri="{BB962C8B-B14F-4D97-AF65-F5344CB8AC3E}">
        <p14:creationId xmlns:p14="http://schemas.microsoft.com/office/powerpoint/2010/main" val="88243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ales Direction 16X9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lesDirection_16x9_TP103431346" id="{2E021FAA-F19F-4374-BB87-70577DFAD819}" vid="{E1AA2BE0-B234-4F41-BA7E-DC1D3C8A1211}"/>
    </a:ext>
  </a:extLst>
</a:theme>
</file>

<file path=ppt/theme/theme2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0D23229-ACB3-4158-AD37-197CF91833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направления развития бизнеса (широкоэкранная)</Template>
  <TotalTime>0</TotalTime>
  <Words>1307</Words>
  <Application>Microsoft Office PowerPoint</Application>
  <PresentationFormat>Широкоэкранный</PresentationFormat>
  <Paragraphs>151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Aharoni</vt:lpstr>
      <vt:lpstr>Arial</vt:lpstr>
      <vt:lpstr>Arial Black</vt:lpstr>
      <vt:lpstr>Book Antiqua</vt:lpstr>
      <vt:lpstr>Corbel</vt:lpstr>
      <vt:lpstr>Sales Direction 16X9</vt:lpstr>
      <vt:lpstr>Дермальные филеры, биоревитализанты и мезо-терапевтические репаранты QUEEN</vt:lpstr>
      <vt:lpstr>Концепция QUEEN</vt:lpstr>
      <vt:lpstr> АССОРТИМЕНТ QUEEN </vt:lpstr>
      <vt:lpstr>ФИЛЛЕРЫ QUEEN</vt:lpstr>
      <vt:lpstr>ФИЛЛЕРЫ QUEEN</vt:lpstr>
      <vt:lpstr>ФИЛЛЕРЫ QUEEN С ПЕПТИДАМИ</vt:lpstr>
      <vt:lpstr>ФИЛЛЕРЫ QUEEN С ПЕПТИДАМИ</vt:lpstr>
      <vt:lpstr>БИОРЕВИТАЛИЗАНТЫ QUEEN</vt:lpstr>
      <vt:lpstr>БИОРЕВИТАЛИЗАНТЫ QUEEN</vt:lpstr>
      <vt:lpstr>МЕЗО КОКТЕЙЛИ QUEEN</vt:lpstr>
      <vt:lpstr>МЕЗО КОКТЕЙЛИ QUEEN</vt:lpstr>
      <vt:lpstr>МЕЗО КОКТЕЙЛИ QUEEN</vt:lpstr>
      <vt:lpstr>МЕЗО КОКТЕЙЛИ QUEEN</vt:lpstr>
      <vt:lpstr>МЕЗО КОКТЕЙЛИ QUEEN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2017-10-19T20:48:54Z</dcterms:created>
  <dcterms:modified xsi:type="dcterms:W3CDTF">2017-11-17T11:59:08Z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TC034313749991</vt:lpwstr>
  </property>
</Properties>
</file>